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9"/>
  </p:notesMasterIdLst>
  <p:sldIdLst>
    <p:sldId id="25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3E8DD-284E-4EAB-8621-568229876F0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131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C4A2F4-55A3-4D12-B040-12D6E2569BF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721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FFAEBF-3D0F-422A-9B0E-833C92349C3C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491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8E37B-2A13-42CA-AB22-D19F14A6C55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902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AFE5-167F-4EF6-8FBA-D3F410C72944}" type="datetime1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E6AF-EBB5-418A-A25D-170388DD6168}" type="datetime1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B7B0-19AB-4644-B871-BA935C8AABF3}" type="datetime1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C731-763B-4FBA-AFC1-DC99266356FF}" type="datetime1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0335-6B27-4CF0-B753-A210F8ABFF82}" type="datetime1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4909-6BE4-45C4-9ACB-0BA477BF1A1F}" type="datetime1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C4AE-F1BE-4657-9F83-ED703FB84759}" type="datetime1">
              <a:rPr lang="en-IN" smtClean="0"/>
              <a:t>04-05-2022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36F8-F1E5-41F9-880A-B9D944EFA3DA}" type="datetime1">
              <a:rPr lang="en-IN" smtClean="0"/>
              <a:t>04-05-2022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B15B-18DA-4BA9-A3E3-52581077E768}" type="datetime1">
              <a:rPr lang="en-IN" smtClean="0"/>
              <a:t>04-05-2022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C77B-1F9A-49E7-97B8-74287F76B334}" type="datetime1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557A-F6F7-4693-8E0D-38A8C7820BF4}" type="datetime1">
              <a:rPr lang="en-IN" smtClean="0"/>
              <a:t>04-05-2022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04-05-2022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Problem Solving using Computers (PSUC) - 2018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1885180"/>
            <a:ext cx="5314950" cy="11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Decision Making, Branching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71700" y="3146823"/>
            <a:ext cx="4800600" cy="193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nested if-else, if-else ladder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56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494430" y="1365161"/>
            <a:ext cx="616367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+mn-lt"/>
                <a:cs typeface="Arial" panose="020B0604020202020204" pitchFamily="34" charset="0"/>
              </a:rPr>
              <a:t>      </a:t>
            </a:r>
            <a:r>
              <a:rPr lang="en-US" altLang="en-US" sz="2000" dirty="0" err="1">
                <a:latin typeface="+mn-lt"/>
              </a:rPr>
              <a:t>int</a:t>
            </a:r>
            <a:r>
              <a:rPr lang="en-US" altLang="en-US" sz="2000" dirty="0">
                <a:latin typeface="+mn-lt"/>
              </a:rPr>
              <a:t> main() {</a:t>
            </a:r>
          </a:p>
          <a:p>
            <a:r>
              <a:rPr lang="en-US" altLang="en-US" sz="2000" dirty="0">
                <a:latin typeface="+mn-lt"/>
              </a:rPr>
              <a:t>	char </a:t>
            </a:r>
            <a:r>
              <a:rPr lang="en-US" altLang="en-US" sz="2000" dirty="0" err="1">
                <a:latin typeface="+mn-lt"/>
              </a:rPr>
              <a:t>cgrade</a:t>
            </a:r>
            <a:r>
              <a:rPr lang="en-US" altLang="en-US" sz="2000" dirty="0">
                <a:latin typeface="+mn-lt"/>
              </a:rPr>
              <a:t>;</a:t>
            </a:r>
          </a:p>
          <a:p>
            <a:r>
              <a:rPr lang="en-US" altLang="en-US" sz="2000" dirty="0">
                <a:latin typeface="+mn-lt"/>
              </a:rPr>
              <a:t>	</a:t>
            </a:r>
            <a:r>
              <a:rPr lang="en-US" altLang="en-US" sz="2000" dirty="0" err="1">
                <a:latin typeface="+mn-lt"/>
              </a:rPr>
              <a:t>int</a:t>
            </a:r>
            <a:r>
              <a:rPr lang="en-US" altLang="en-US" sz="2000" dirty="0">
                <a:latin typeface="+mn-lt"/>
              </a:rPr>
              <a:t> </a:t>
            </a:r>
            <a:r>
              <a:rPr lang="en-US" altLang="en-US" sz="2000" dirty="0" err="1">
                <a:latin typeface="+mn-lt"/>
              </a:rPr>
              <a:t>imarks</a:t>
            </a:r>
            <a:r>
              <a:rPr lang="en-US" altLang="en-US" sz="2000" dirty="0">
                <a:latin typeface="+mn-lt"/>
              </a:rPr>
              <a:t>;</a:t>
            </a:r>
          </a:p>
          <a:p>
            <a:r>
              <a:rPr lang="en-US" altLang="en-US" sz="2000" dirty="0">
                <a:latin typeface="+mn-lt"/>
              </a:rPr>
              <a:t>	</a:t>
            </a:r>
            <a:r>
              <a:rPr lang="en-US" altLang="en-US" sz="2000" dirty="0" err="1">
                <a:latin typeface="+mn-lt"/>
              </a:rPr>
              <a:t>printf</a:t>
            </a:r>
            <a:r>
              <a:rPr lang="en-US" altLang="en-US" sz="2000" dirty="0">
                <a:latin typeface="+mn-lt"/>
              </a:rPr>
              <a:t>("enter marks“);</a:t>
            </a:r>
          </a:p>
          <a:p>
            <a:r>
              <a:rPr lang="en-US" altLang="en-US" sz="2000" dirty="0">
                <a:latin typeface="+mn-lt"/>
                <a:cs typeface="Arial" panose="020B0604020202020204" pitchFamily="34" charset="0"/>
              </a:rPr>
              <a:t>           	scanf(“%d”,&amp;</a:t>
            </a:r>
            <a:r>
              <a:rPr lang="en-US" altLang="en-US" sz="2000" dirty="0" err="1">
                <a:latin typeface="+mn-lt"/>
                <a:cs typeface="Arial" panose="020B0604020202020204" pitchFamily="34" charset="0"/>
              </a:rPr>
              <a:t>imarks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);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if(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imarks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&gt;79)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 		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cgrade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= 'A';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else if (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imarks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&gt;59)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	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cgrade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= 'B';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else if (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imarks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&gt;49)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	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cgrade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= 'C';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else if (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imarks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&gt;39)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	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cgrade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= 'D';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else</a:t>
            </a:r>
          </a:p>
          <a:p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			</a:t>
            </a:r>
            <a:r>
              <a:rPr lang="en-US" altLang="en-US" sz="2000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cgrade</a:t>
            </a:r>
            <a:r>
              <a:rPr lang="en-US" altLang="en-US" sz="20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= 'F'; 	</a:t>
            </a:r>
          </a:p>
          <a:p>
            <a:r>
              <a:rPr lang="en-US" altLang="en-US" sz="2000" dirty="0">
                <a:latin typeface="+mn-lt"/>
                <a:cs typeface="Arial" panose="020B0604020202020204" pitchFamily="34" charset="0"/>
              </a:rPr>
              <a:t>	</a:t>
            </a:r>
            <a:r>
              <a:rPr lang="en-US" altLang="en-US" sz="2000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(“Grade :%c\n”,</a:t>
            </a:r>
            <a:r>
              <a:rPr lang="en-US" altLang="en-US" sz="2000" dirty="0" err="1">
                <a:latin typeface="+mn-lt"/>
                <a:cs typeface="Arial" panose="020B0604020202020204" pitchFamily="34" charset="0"/>
              </a:rPr>
              <a:t>cgrade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);</a:t>
            </a:r>
          </a:p>
          <a:p>
            <a:r>
              <a:rPr lang="en-US" altLang="en-US" sz="2000" dirty="0">
                <a:latin typeface="+mn-lt"/>
                <a:cs typeface="Arial" panose="020B0604020202020204" pitchFamily="34" charset="0"/>
              </a:rPr>
              <a:t>             return 0;</a:t>
            </a:r>
          </a:p>
          <a:p>
            <a:r>
              <a:rPr lang="en-US" altLang="en-US" sz="2000" dirty="0">
                <a:latin typeface="+mn-lt"/>
                <a:cs typeface="Arial" panose="020B0604020202020204" pitchFamily="34" charset="0"/>
              </a:rPr>
              <a:t>      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61077" y="3057931"/>
            <a:ext cx="324475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if(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imarks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&gt;79)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cgrade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 = 'A';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else if (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imarks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&gt;59)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cgrade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 = 'B';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else if (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imarks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&gt;49)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cgrade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 = 'C';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else if (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imarks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&gt;39)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cgrade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 = 'D';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else</a:t>
            </a:r>
          </a:p>
          <a:p>
            <a:pPr>
              <a:defRPr/>
            </a:pP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	</a:t>
            </a:r>
            <a:r>
              <a:rPr lang="en-US" sz="1600" b="1" dirty="0" err="1">
                <a:solidFill>
                  <a:srgbClr val="C00000"/>
                </a:solidFill>
                <a:cs typeface="Arial" pitchFamily="34" charset="0"/>
              </a:rPr>
              <a:t>cgrade</a:t>
            </a:r>
            <a:r>
              <a:rPr lang="en-US" sz="1600" b="1" dirty="0">
                <a:solidFill>
                  <a:srgbClr val="C00000"/>
                </a:solidFill>
                <a:cs typeface="Arial" pitchFamily="34" charset="0"/>
              </a:rPr>
              <a:t> = 'F'; </a:t>
            </a:r>
            <a:endParaRPr lang="en-US" sz="1600" b="1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H="1">
            <a:off x="5247086" y="2489598"/>
            <a:ext cx="2068115" cy="12464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dirty="0"/>
              <a:t>For inputs</a:t>
            </a:r>
          </a:p>
          <a:p>
            <a:r>
              <a:rPr lang="en-US" altLang="en-US" sz="1500" dirty="0"/>
              <a:t>    </a:t>
            </a:r>
            <a:r>
              <a:rPr lang="en-US" altLang="en-US" sz="1500" dirty="0" err="1"/>
              <a:t>imarks</a:t>
            </a:r>
            <a:r>
              <a:rPr lang="en-US" altLang="en-US" sz="1500" dirty="0"/>
              <a:t>= 46</a:t>
            </a:r>
          </a:p>
          <a:p>
            <a:r>
              <a:rPr lang="en-US" altLang="en-US" sz="1500" dirty="0">
                <a:solidFill>
                  <a:schemeClr val="accent2"/>
                </a:solidFill>
                <a:latin typeface="Tempus Sans ITC" panose="04020404030D07020202" pitchFamily="82" charset="0"/>
              </a:rPr>
              <a:t>     	grade </a:t>
            </a:r>
            <a:r>
              <a:rPr lang="en-US" altLang="en-US" sz="1500" dirty="0">
                <a:solidFill>
                  <a:schemeClr val="accent2"/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= </a:t>
            </a:r>
            <a:r>
              <a:rPr lang="en-US" altLang="en-US" sz="1500" dirty="0">
                <a:latin typeface="Tempus Sans ITC" panose="04020404030D07020202" pitchFamily="82" charset="0"/>
                <a:sym typeface="Wingdings" panose="05000000000000000000" pitchFamily="2" charset="2"/>
              </a:rPr>
              <a:t>D</a:t>
            </a:r>
          </a:p>
          <a:p>
            <a:r>
              <a:rPr lang="en-US" altLang="en-US" sz="1500" dirty="0"/>
              <a:t>    </a:t>
            </a:r>
            <a:r>
              <a:rPr lang="en-US" altLang="en-US" sz="1500" dirty="0" err="1"/>
              <a:t>imarks</a:t>
            </a:r>
            <a:r>
              <a:rPr lang="en-US" altLang="en-US" sz="1500" dirty="0"/>
              <a:t>= 64</a:t>
            </a:r>
          </a:p>
          <a:p>
            <a:r>
              <a:rPr lang="en-US" altLang="en-US" sz="1500" dirty="0">
                <a:solidFill>
                  <a:schemeClr val="accent2"/>
                </a:solidFill>
                <a:latin typeface="Tempus Sans ITC" panose="04020404030D07020202" pitchFamily="82" charset="0"/>
              </a:rPr>
              <a:t>     	grade =</a:t>
            </a:r>
            <a:r>
              <a:rPr lang="en-US" altLang="en-US" sz="1500" dirty="0">
                <a:solidFill>
                  <a:schemeClr val="accent2"/>
                </a:solidFill>
                <a:latin typeface="Tempus Sans ITC" panose="04020404030D07020202" pitchFamily="82" charset="0"/>
                <a:sym typeface="Wingdings" panose="05000000000000000000" pitchFamily="2" charset="2"/>
              </a:rPr>
              <a:t> </a:t>
            </a:r>
            <a:r>
              <a:rPr lang="en-US" altLang="en-US" sz="1500" dirty="0">
                <a:latin typeface="Tempus Sans ITC" panose="04020404030D07020202" pitchFamily="82" charset="0"/>
                <a:sym typeface="Wingdings" panose="05000000000000000000" pitchFamily="2" charset="2"/>
              </a:rPr>
              <a:t>B</a:t>
            </a:r>
          </a:p>
        </p:txBody>
      </p:sp>
      <p:sp>
        <p:nvSpPr>
          <p:cNvPr id="57350" name="Title 1"/>
          <p:cNvSpPr>
            <a:spLocks noGrp="1"/>
          </p:cNvSpPr>
          <p:nvPr>
            <p:ph type="title"/>
          </p:nvPr>
        </p:nvSpPr>
        <p:spPr>
          <a:xfrm>
            <a:off x="965915" y="885977"/>
            <a:ext cx="7035085" cy="61183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400" dirty="0">
                <a:cs typeface="Arial" charset="0"/>
              </a:rPr>
              <a:t>WAP using else-if ladder to calculate grade for the marks </a:t>
            </a:r>
            <a:r>
              <a:rPr lang="en-US" sz="2400" dirty="0"/>
              <a:t>entered</a:t>
            </a:r>
          </a:p>
        </p:txBody>
      </p:sp>
      <p:sp>
        <p:nvSpPr>
          <p:cNvPr id="79879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DE922D-7E3D-43AF-8A55-25862B66F405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7988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7987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498711" y="6411249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9D660D-DA0F-4EB7-B8D4-EB862E3F295D}" type="slidenum">
              <a:rPr lang="en-US" altLang="en-US" b="0" smtClean="0"/>
              <a:pPr/>
              <a:t>10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7805416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00000"/>
                </a:solidFill>
              </a:rPr>
              <a:t>Example: </a:t>
            </a:r>
            <a:r>
              <a:rPr lang="en-US" altLang="en-US">
                <a:solidFill>
                  <a:srgbClr val="C00000"/>
                </a:solidFill>
                <a:latin typeface="Courier New" panose="02070309020205020404" pitchFamily="49" charset="0"/>
              </a:rPr>
              <a:t>else-if</a:t>
            </a:r>
            <a:r>
              <a:rPr lang="en-US" altLang="en-US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/>
              <a:t>   </a:t>
            </a:r>
          </a:p>
        </p:txBody>
      </p:sp>
      <p:sp>
        <p:nvSpPr>
          <p:cNvPr id="81926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89456F-4252-4B6F-BF8F-7703556BE1EA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8192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8192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C98B58-78A7-4F20-88F1-7F0C1AAE6F81}" type="slidenum">
              <a:rPr lang="en-US" altLang="en-US" b="0" smtClean="0"/>
              <a:pPr/>
              <a:t>11</a:t>
            </a:fld>
            <a:endParaRPr lang="en-US" altLang="en-US" b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991673" y="1600201"/>
            <a:ext cx="535197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b="1" dirty="0"/>
              <a:t>// Program to implement the sign function</a:t>
            </a:r>
          </a:p>
          <a:p>
            <a:pPr eaLnBrk="1" hangingPunct="1">
              <a:defRPr/>
            </a:pPr>
            <a:endParaRPr lang="en-US" altLang="en-US" b="1" dirty="0"/>
          </a:p>
          <a:p>
            <a:pPr eaLnBrk="1" hangingPunct="1">
              <a:defRPr/>
            </a:pPr>
            <a:r>
              <a:rPr lang="en-US" altLang="en-US" b="1" dirty="0"/>
              <a:t>#include &lt;</a:t>
            </a:r>
            <a:r>
              <a:rPr lang="en-US" altLang="en-US" b="1" dirty="0" err="1"/>
              <a:t>stdio.h</a:t>
            </a:r>
            <a:r>
              <a:rPr lang="en-US" altLang="en-US" b="1" dirty="0"/>
              <a:t>&gt;</a:t>
            </a:r>
          </a:p>
          <a:p>
            <a:pPr eaLnBrk="1" hangingPunct="1">
              <a:defRPr/>
            </a:pPr>
            <a:r>
              <a:rPr lang="en-US" altLang="en-US" b="1" dirty="0" err="1"/>
              <a:t>int</a:t>
            </a:r>
            <a:r>
              <a:rPr lang="en-US" altLang="en-US" b="1" dirty="0"/>
              <a:t> main ( )</a:t>
            </a:r>
          </a:p>
          <a:p>
            <a:pPr eaLnBrk="1" hangingPunct="1">
              <a:defRPr/>
            </a:pPr>
            <a:r>
              <a:rPr lang="en-US" altLang="en-US" b="1" dirty="0"/>
              <a:t>{</a:t>
            </a:r>
          </a:p>
          <a:p>
            <a:pPr lvl="1" eaLnBrk="1" hangingPunct="1">
              <a:defRPr/>
            </a:pPr>
            <a:r>
              <a:rPr lang="en-US" altLang="en-US" b="1" dirty="0" err="1"/>
              <a:t>int</a:t>
            </a:r>
            <a:r>
              <a:rPr lang="en-US" altLang="en-US" b="1" dirty="0"/>
              <a:t> number, sign;</a:t>
            </a:r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("Please type in a number: “);</a:t>
            </a:r>
          </a:p>
          <a:p>
            <a:pPr lvl="1" eaLnBrk="1" hangingPunct="1">
              <a:defRPr/>
            </a:pPr>
            <a:r>
              <a:rPr lang="en-US" altLang="en-US" b="1" dirty="0"/>
              <a:t>scanf(“%</a:t>
            </a:r>
            <a:r>
              <a:rPr lang="en-US" altLang="en-US" b="1" dirty="0" err="1"/>
              <a:t>d”,&amp;number</a:t>
            </a:r>
            <a:r>
              <a:rPr lang="en-US" altLang="en-US" b="1" dirty="0"/>
              <a:t>);</a:t>
            </a:r>
          </a:p>
          <a:p>
            <a:pPr lvl="1" eaLnBrk="1" hangingPunct="1">
              <a:defRPr/>
            </a:pPr>
            <a:r>
              <a:rPr lang="en-US" altLang="en-US" b="1" dirty="0"/>
              <a:t>if ( number &lt; 0 )</a:t>
            </a:r>
          </a:p>
          <a:p>
            <a:pPr lvl="1" eaLnBrk="1" hangingPunct="1">
              <a:defRPr/>
            </a:pPr>
            <a:r>
              <a:rPr lang="en-US" altLang="en-US" b="1" dirty="0"/>
              <a:t>	sign = -1;</a:t>
            </a:r>
          </a:p>
          <a:p>
            <a:pPr lvl="1" eaLnBrk="1" hangingPunct="1">
              <a:defRPr/>
            </a:pPr>
            <a:r>
              <a:rPr lang="en-US" altLang="en-US" b="1" dirty="0"/>
              <a:t>else if ( number == 0 )</a:t>
            </a:r>
          </a:p>
          <a:p>
            <a:pPr lvl="1" eaLnBrk="1" hangingPunct="1">
              <a:defRPr/>
            </a:pPr>
            <a:r>
              <a:rPr lang="en-US" altLang="en-US" b="1" dirty="0"/>
              <a:t>	sign = 0;</a:t>
            </a:r>
          </a:p>
          <a:p>
            <a:pPr lvl="1" eaLnBrk="1" hangingPunct="1">
              <a:defRPr/>
            </a:pPr>
            <a:r>
              <a:rPr lang="en-US" altLang="en-US" b="1" dirty="0"/>
              <a:t>else </a:t>
            </a:r>
            <a:r>
              <a:rPr lang="en-US" altLang="en-US" b="1" dirty="0">
                <a:solidFill>
                  <a:srgbClr val="008000"/>
                </a:solidFill>
              </a:rPr>
              <a:t>// Must be positive</a:t>
            </a:r>
          </a:p>
          <a:p>
            <a:pPr lvl="1" eaLnBrk="1" hangingPunct="1">
              <a:defRPr/>
            </a:pPr>
            <a:r>
              <a:rPr lang="en-US" altLang="en-US" b="1" dirty="0"/>
              <a:t>	sign = 1;</a:t>
            </a:r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(“Sign = %</a:t>
            </a:r>
            <a:r>
              <a:rPr lang="en-US" altLang="en-US" b="1" dirty="0" err="1"/>
              <a:t>d“,sign</a:t>
            </a:r>
            <a:r>
              <a:rPr lang="en-US" altLang="en-US" b="1" dirty="0"/>
              <a:t>);</a:t>
            </a:r>
          </a:p>
          <a:p>
            <a:pPr lvl="1" eaLnBrk="1" hangingPunct="1">
              <a:defRPr/>
            </a:pPr>
            <a:r>
              <a:rPr lang="en-US" altLang="en-US" b="1" dirty="0"/>
              <a:t>return 0;</a:t>
            </a:r>
          </a:p>
          <a:p>
            <a:pPr eaLnBrk="1" hangingPunct="1">
              <a:defRPr/>
            </a:pPr>
            <a:r>
              <a:rPr lang="en-US" alt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1005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98101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 – multiple choices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057400" y="1714501"/>
            <a:ext cx="5600700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  </a:t>
            </a:r>
          </a:p>
        </p:txBody>
      </p:sp>
      <p:sp>
        <p:nvSpPr>
          <p:cNvPr id="82950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508716" y="6468248"/>
            <a:ext cx="120015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D2A89C-EFA2-41AD-AE9D-8D1F8E8E628F}" type="datetime1">
              <a:rPr lang="en-US" altLang="en-US" smtClean="0"/>
              <a:pPr/>
              <a:t>5/4/2022</a:t>
            </a:fld>
            <a:endParaRPr lang="en-US" altLang="en-US" dirty="0"/>
          </a:p>
        </p:txBody>
      </p:sp>
      <p:sp>
        <p:nvSpPr>
          <p:cNvPr id="8295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2756481" y="6468248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 dirty="0"/>
              <a:t>CSE 1001                            Department of CSE</a:t>
            </a:r>
          </a:p>
        </p:txBody>
      </p:sp>
      <p:sp>
        <p:nvSpPr>
          <p:cNvPr id="8294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135423" y="6468248"/>
            <a:ext cx="51435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2EAF-BB26-4D30-AEBD-EB582F463213}" type="slidenum">
              <a:rPr lang="en-US" altLang="en-US" b="0" smtClean="0"/>
              <a:pPr/>
              <a:t>12</a:t>
            </a:fld>
            <a:endParaRPr lang="en-US" altLang="en-US" b="0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721217" y="989825"/>
            <a:ext cx="741420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sz="1600" b="1" dirty="0">
                <a:solidFill>
                  <a:srgbClr val="C00000"/>
                </a:solidFill>
              </a:rPr>
              <a:t>/* Program to evaluate simple expressions of the form number operator number */</a:t>
            </a:r>
          </a:p>
          <a:p>
            <a:pPr eaLnBrk="1" hangingPunct="1">
              <a:defRPr/>
            </a:pPr>
            <a:r>
              <a:rPr lang="en-US" altLang="en-US" sz="1600" b="1" dirty="0"/>
              <a:t>#include &lt;</a:t>
            </a:r>
            <a:r>
              <a:rPr lang="en-US" altLang="en-US" sz="1600" b="1" dirty="0" err="1"/>
              <a:t>stdio.h</a:t>
            </a:r>
            <a:r>
              <a:rPr lang="en-US" altLang="en-US" sz="1600" b="1" dirty="0"/>
              <a:t>&gt;</a:t>
            </a:r>
          </a:p>
          <a:p>
            <a:pPr eaLnBrk="1" hangingPunct="1">
              <a:defRPr/>
            </a:pPr>
            <a:r>
              <a:rPr lang="en-US" altLang="en-US" sz="1600" b="1" dirty="0" err="1"/>
              <a:t>int</a:t>
            </a:r>
            <a:r>
              <a:rPr lang="en-US" altLang="en-US" sz="1600" b="1" dirty="0"/>
              <a:t> main ( )</a:t>
            </a:r>
          </a:p>
          <a:p>
            <a:pPr eaLnBrk="1" hangingPunct="1">
              <a:defRPr/>
            </a:pPr>
            <a:r>
              <a:rPr lang="en-US" altLang="en-US" sz="1600" b="1" dirty="0"/>
              <a:t> {</a:t>
            </a:r>
          </a:p>
          <a:p>
            <a:pPr lvl="1" eaLnBrk="1" hangingPunct="1">
              <a:defRPr/>
            </a:pPr>
            <a:r>
              <a:rPr lang="en-US" altLang="en-US" sz="1600" b="1" dirty="0">
                <a:solidFill>
                  <a:srgbClr val="C00000"/>
                </a:solidFill>
              </a:rPr>
              <a:t>float value1, value2,result;</a:t>
            </a:r>
          </a:p>
          <a:p>
            <a:pPr lvl="1" eaLnBrk="1" hangingPunct="1">
              <a:defRPr/>
            </a:pPr>
            <a:r>
              <a:rPr lang="en-US" altLang="en-US" sz="1600" b="1" dirty="0">
                <a:solidFill>
                  <a:srgbClr val="C00000"/>
                </a:solidFill>
              </a:rPr>
              <a:t>char operator</a:t>
            </a:r>
            <a:r>
              <a:rPr lang="en-US" altLang="en-US" sz="1600" b="1" dirty="0"/>
              <a:t>;</a:t>
            </a:r>
          </a:p>
          <a:p>
            <a:pPr lvl="1" eaLnBrk="1" hangingPunct="1">
              <a:defRPr/>
            </a:pPr>
            <a:r>
              <a:rPr lang="en-US" altLang="en-US" sz="1600" b="1" dirty="0" err="1"/>
              <a:t>printf</a:t>
            </a:r>
            <a:r>
              <a:rPr lang="en-US" altLang="en-US" sz="1600" b="1" dirty="0"/>
              <a:t>("Type in your expression.\n“);</a:t>
            </a:r>
          </a:p>
          <a:p>
            <a:pPr lvl="1" eaLnBrk="1" hangingPunct="1">
              <a:defRPr/>
            </a:pPr>
            <a:r>
              <a:rPr lang="en-US" altLang="en-US" sz="1600" b="1" dirty="0"/>
              <a:t>scanf(“%f %c %f”, &amp;value1,&amp;operator,&amp;value2);</a:t>
            </a:r>
          </a:p>
          <a:p>
            <a:pPr lvl="1" eaLnBrk="1" hangingPunct="1">
              <a:defRPr/>
            </a:pPr>
            <a:r>
              <a:rPr lang="en-US" altLang="en-US" sz="1600" b="1" dirty="0"/>
              <a:t>if ( operator == '+' )</a:t>
            </a:r>
          </a:p>
          <a:p>
            <a:pPr lvl="1" eaLnBrk="1" hangingPunct="1">
              <a:defRPr/>
            </a:pPr>
            <a:r>
              <a:rPr lang="en-US" altLang="en-US" sz="1600" b="1" dirty="0"/>
              <a:t>	{result=value1+value2;</a:t>
            </a:r>
          </a:p>
          <a:p>
            <a:pPr lvl="1" eaLnBrk="1" hangingPunct="1"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 err="1">
                <a:solidFill>
                  <a:srgbClr val="008000"/>
                </a:solidFill>
              </a:rPr>
              <a:t>printf</a:t>
            </a:r>
            <a:r>
              <a:rPr lang="en-US" altLang="en-US" sz="1600" b="1" dirty="0">
                <a:solidFill>
                  <a:srgbClr val="008000"/>
                </a:solidFill>
              </a:rPr>
              <a:t>(“%</a:t>
            </a:r>
            <a:r>
              <a:rPr lang="en-US" altLang="en-US" sz="1600" b="1" dirty="0" err="1">
                <a:solidFill>
                  <a:srgbClr val="008000"/>
                </a:solidFill>
              </a:rPr>
              <a:t>f”,result</a:t>
            </a:r>
            <a:r>
              <a:rPr lang="en-US" altLang="en-US" sz="1600" b="1" dirty="0">
                <a:solidFill>
                  <a:srgbClr val="008000"/>
                </a:solidFill>
              </a:rPr>
              <a:t>);}</a:t>
            </a:r>
          </a:p>
          <a:p>
            <a:pPr lvl="1" eaLnBrk="1" hangingPunct="1">
              <a:defRPr/>
            </a:pPr>
            <a:r>
              <a:rPr lang="en-US" altLang="en-US" sz="1600" b="1" dirty="0"/>
              <a:t>else if ( operator == '-' )</a:t>
            </a:r>
          </a:p>
          <a:p>
            <a:pPr lvl="1" eaLnBrk="1" hangingPunct="1">
              <a:defRPr/>
            </a:pPr>
            <a:r>
              <a:rPr lang="en-US" altLang="en-US" sz="1600" b="1" dirty="0"/>
              <a:t>	{result=value1-value2;</a:t>
            </a:r>
          </a:p>
          <a:p>
            <a:pPr lvl="1" eaLnBrk="1" hangingPunct="1"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 err="1"/>
              <a:t>printf</a:t>
            </a:r>
            <a:r>
              <a:rPr lang="en-US" altLang="en-US" sz="1600" b="1" dirty="0"/>
              <a:t>(“%</a:t>
            </a:r>
            <a:r>
              <a:rPr lang="en-US" altLang="en-US" sz="1600" b="1" dirty="0" err="1"/>
              <a:t>f”,result</a:t>
            </a:r>
            <a:r>
              <a:rPr lang="en-US" altLang="en-US" sz="1600" b="1" dirty="0"/>
              <a:t>);}</a:t>
            </a:r>
          </a:p>
          <a:p>
            <a:pPr lvl="1" eaLnBrk="1" hangingPunct="1">
              <a:defRPr/>
            </a:pPr>
            <a:r>
              <a:rPr lang="en-US" altLang="en-US" sz="1600" b="1" dirty="0"/>
              <a:t>else if ( operator == '*' )</a:t>
            </a:r>
          </a:p>
          <a:p>
            <a:pPr lvl="1" eaLnBrk="1" hangingPunct="1">
              <a:defRPr/>
            </a:pPr>
            <a:r>
              <a:rPr lang="en-US" altLang="en-US" sz="1600" b="1" dirty="0"/>
              <a:t>	{result=value1*value2;</a:t>
            </a:r>
          </a:p>
          <a:p>
            <a:pPr lvl="1" eaLnBrk="1" hangingPunct="1"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 err="1"/>
              <a:t>printf</a:t>
            </a:r>
            <a:r>
              <a:rPr lang="en-US" altLang="en-US" sz="1600" b="1" dirty="0"/>
              <a:t>(“%</a:t>
            </a:r>
            <a:r>
              <a:rPr lang="en-US" altLang="en-US" sz="1600" b="1" dirty="0" err="1"/>
              <a:t>f”,result</a:t>
            </a:r>
            <a:r>
              <a:rPr lang="en-US" altLang="en-US" sz="1600" b="1" dirty="0"/>
              <a:t>);}</a:t>
            </a:r>
          </a:p>
          <a:p>
            <a:pPr lvl="1" eaLnBrk="1" hangingPunct="1">
              <a:defRPr/>
            </a:pPr>
            <a:r>
              <a:rPr lang="en-US" altLang="en-US" sz="1600" b="1" dirty="0"/>
              <a:t>else if ( operator == '/' )</a:t>
            </a:r>
          </a:p>
          <a:p>
            <a:pPr lvl="1" eaLnBrk="1" hangingPunct="1">
              <a:defRPr/>
            </a:pPr>
            <a:r>
              <a:rPr lang="en-US" altLang="en-US" sz="1600" b="1" dirty="0"/>
              <a:t>	{result=value1/value2;</a:t>
            </a:r>
          </a:p>
          <a:p>
            <a:pPr lvl="1" eaLnBrk="1" hangingPunct="1">
              <a:defRPr/>
            </a:pPr>
            <a:r>
              <a:rPr lang="en-US" altLang="en-US" sz="1600" b="1" dirty="0"/>
              <a:t>	</a:t>
            </a:r>
            <a:r>
              <a:rPr lang="en-US" altLang="en-US" sz="1600" b="1" dirty="0" err="1"/>
              <a:t>printf</a:t>
            </a:r>
            <a:r>
              <a:rPr lang="en-US" altLang="en-US" sz="1600" b="1" dirty="0"/>
              <a:t>(“%</a:t>
            </a:r>
            <a:r>
              <a:rPr lang="en-US" altLang="en-US" sz="1600" b="1" dirty="0" err="1"/>
              <a:t>f”,result</a:t>
            </a:r>
            <a:r>
              <a:rPr lang="en-US" altLang="en-US" sz="1600" b="1" dirty="0"/>
              <a:t>);}</a:t>
            </a:r>
          </a:p>
          <a:p>
            <a:pPr lvl="1" eaLnBrk="1" hangingPunct="1">
              <a:defRPr/>
            </a:pPr>
            <a:r>
              <a:rPr lang="en-US" altLang="en-US" sz="1600" b="1" dirty="0"/>
              <a:t>else </a:t>
            </a:r>
          </a:p>
          <a:p>
            <a:pPr lvl="1" eaLnBrk="1" hangingPunct="1">
              <a:defRPr/>
            </a:pPr>
            <a:r>
              <a:rPr lang="en-US" altLang="en-US" sz="1600" b="1" dirty="0">
                <a:solidFill>
                  <a:srgbClr val="008000"/>
                </a:solidFill>
              </a:rPr>
              <a:t>	</a:t>
            </a:r>
            <a:r>
              <a:rPr lang="en-US" altLang="en-US" sz="1600" b="1" dirty="0" err="1">
                <a:solidFill>
                  <a:srgbClr val="008000"/>
                </a:solidFill>
              </a:rPr>
              <a:t>printf</a:t>
            </a:r>
            <a:r>
              <a:rPr lang="en-US" altLang="en-US" sz="1600" b="1" dirty="0">
                <a:solidFill>
                  <a:srgbClr val="008000"/>
                </a:solidFill>
              </a:rPr>
              <a:t>("Unknown operator.\n“);</a:t>
            </a:r>
          </a:p>
          <a:p>
            <a:pPr lvl="1" eaLnBrk="1" hangingPunct="1"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return 0;</a:t>
            </a:r>
            <a:r>
              <a:rPr lang="en-US" altLang="en-US" sz="1600" b="1" dirty="0">
                <a:solidFill>
                  <a:srgbClr val="008000"/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altLang="en-US" sz="16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0089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/>
              <a:t>Problem…</a:t>
            </a:r>
          </a:p>
        </p:txBody>
      </p:sp>
      <p:sp>
        <p:nvSpPr>
          <p:cNvPr id="90117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777C65-DC9A-46D5-82B3-1F737F10BAA9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9011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901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4FC7CB-58CB-479C-81E4-8D46BC51D09C}" type="slidenum">
              <a:rPr lang="en-US" altLang="en-US" b="0" smtClean="0"/>
              <a:pPr/>
              <a:t>13</a:t>
            </a:fld>
            <a:endParaRPr lang="en-US" altLang="en-US" b="0"/>
          </a:p>
        </p:txBody>
      </p:sp>
      <p:sp>
        <p:nvSpPr>
          <p:cNvPr id="8" name="Rectang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000250" y="1657351"/>
            <a:ext cx="5886450" cy="3394472"/>
          </a:xfrm>
          <a:prstGeom prst="rect">
            <a:avLst/>
          </a:prstGeom>
          <a:blipFill rotWithShape="0">
            <a:blip r:embed="rId2" cstate="print"/>
            <a:stretch>
              <a:fillRect l="-1088" t="-1348" r="-1166" b="-674"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350">
                <a:noFill/>
                <a:latin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13987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Title 1"/>
          <p:cNvSpPr>
            <a:spLocks noGrp="1"/>
          </p:cNvSpPr>
          <p:nvPr>
            <p:ph type="title"/>
          </p:nvPr>
        </p:nvSpPr>
        <p:spPr>
          <a:xfrm>
            <a:off x="1030310" y="499241"/>
            <a:ext cx="6942115" cy="571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altLang="en-US" sz="2000" dirty="0"/>
              <a:t>Find the roots of Quadratic equation using if-else statement</a:t>
            </a:r>
          </a:p>
        </p:txBody>
      </p:sp>
      <p:sp>
        <p:nvSpPr>
          <p:cNvPr id="91142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1F36AE-764A-4BA4-907A-BD52FDC18CF5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9114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911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9A7C96-0685-4A46-A496-152E028386FE}" type="slidenum">
              <a:rPr lang="en-US" altLang="en-US" b="0" smtClean="0"/>
              <a:pPr/>
              <a:t>14</a:t>
            </a:fld>
            <a:endParaRPr lang="en-US" altLang="en-US" b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949019" y="1455020"/>
            <a:ext cx="4027556" cy="482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else if (disc==0)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{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(“Real &amp; equal roots“);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re=-b / (2*a);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(“Root1 and root2 are %.21f”,re);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}</a:t>
            </a:r>
          </a:p>
          <a:p>
            <a:pPr>
              <a:lnSpc>
                <a:spcPct val="90000"/>
              </a:lnSpc>
            </a:pPr>
            <a:endParaRPr lang="en-US" alt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else    /*disc &gt; 0 */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{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(“Real &amp; distinct roots“);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(“Roots are“);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root1=(-b + </a:t>
            </a: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sqrt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(disc))/(2*a);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    root2=(-b - </a:t>
            </a: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sqrt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(disc))/(2*a);</a:t>
            </a:r>
          </a:p>
          <a:p>
            <a:pPr>
              <a:lnSpc>
                <a:spcPct val="90000"/>
              </a:lnSpc>
            </a:pPr>
            <a:r>
              <a:rPr lang="en-US" altLang="en-US" dirty="0" err="1">
                <a:latin typeface="Calibri" panose="020F0502020204030204" pitchFamily="34" charset="0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(“Root1 = %.21f and root2 =%.21f”,root1,root2);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        }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return 0;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59809" y="1683544"/>
            <a:ext cx="4226541" cy="36379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#include&lt;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stdio.h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#include&lt;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math.h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err="1"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 main()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float a,b,c,root1,root2,re,im, disc;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scanf(“%f %f %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f”,&amp;a,&amp;b,&amp;c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disc=b*b-4*a*c;</a:t>
            </a:r>
          </a:p>
          <a:p>
            <a:pPr>
              <a:lnSpc>
                <a:spcPct val="80000"/>
              </a:lnSpc>
              <a:defRPr/>
            </a:pPr>
            <a:endParaRPr lang="en-US" altLang="en-US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if  (disc&lt;0)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{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("imaginary roots\n“);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re= - b / (2*a);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im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 = pow(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fabs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(disc),0.5)/(2*a);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(“root1=%.21f+%.21fi and root2 =%.21f-%.2fi”,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re,im,re,im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975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0" y="1200150"/>
            <a:ext cx="5372100" cy="514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/>
              <a:t>Nested </a:t>
            </a:r>
            <a:r>
              <a:rPr lang="en-US" dirty="0">
                <a:solidFill>
                  <a:srgbClr val="C00000"/>
                </a:solidFill>
                <a:latin typeface="Tempus Sans ITC" pitchFamily="82" charset="0"/>
              </a:rPr>
              <a:t>if-else</a:t>
            </a:r>
            <a:r>
              <a:rPr lang="en-US" dirty="0">
                <a:latin typeface="Tempus Sans ITC" pitchFamily="82" charset="0"/>
              </a:rPr>
              <a:t> </a:t>
            </a:r>
            <a:r>
              <a:rPr lang="en-US" dirty="0"/>
              <a:t>Statement</a:t>
            </a:r>
          </a:p>
        </p:txBody>
      </p:sp>
      <p:pic>
        <p:nvPicPr>
          <p:cNvPr id="83970" name="Picture 4" descr="C C++ loops program control if-else statement digestio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14499"/>
            <a:ext cx="5600700" cy="42226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A6C3A3-9480-4DFA-9C6F-A925D7CF5515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8397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514572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9580CF-C9DC-4F31-8C8A-62DC206D2117}" type="slidenum">
              <a:rPr lang="en-US" altLang="en-US" b="0" smtClean="0">
                <a:solidFill>
                  <a:srgbClr val="002060"/>
                </a:solidFill>
              </a:rPr>
              <a:pPr/>
              <a:t>2</a:t>
            </a:fld>
            <a:endParaRPr lang="en-US" altLang="en-US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1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026692" y="1082279"/>
            <a:ext cx="5372100" cy="514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/>
              <a:t>If-else nesting -</a:t>
            </a:r>
            <a:r>
              <a:rPr lang="en-US" sz="2400" dirty="0">
                <a:solidFill>
                  <a:schemeClr val="accent2"/>
                </a:solidFill>
                <a:latin typeface="Tempus Sans ITC" pitchFamily="82" charset="0"/>
              </a:rPr>
              <a:t>Explanation</a:t>
            </a:r>
          </a:p>
        </p:txBody>
      </p:sp>
      <p:sp>
        <p:nvSpPr>
          <p:cNvPr id="86021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B5D485-51DC-47FA-9DE6-3AD2C92A8103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8602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8601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646581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02A36F-529C-4747-BF7E-95B42C5583B4}" type="slidenum">
              <a:rPr lang="en-US" altLang="en-US" b="0" smtClean="0"/>
              <a:pPr/>
              <a:t>3</a:t>
            </a:fld>
            <a:endParaRPr lang="en-US" altLang="en-US" b="0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34851" y="1474142"/>
            <a:ext cx="749469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altLang="ko-KR" sz="2000" b="1" dirty="0">
                <a:ea typeface="굴림" charset="-127"/>
              </a:rPr>
              <a:t>1. The if-else constructs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can be nested</a:t>
            </a:r>
            <a:r>
              <a:rPr lang="en-US" altLang="ko-KR" sz="2000" b="1" dirty="0">
                <a:ea typeface="굴림" charset="-127"/>
              </a:rPr>
              <a:t> (placed one  within another) to any depth. </a:t>
            </a:r>
          </a:p>
          <a:p>
            <a:pPr marL="214313" indent="-214313" algn="just">
              <a:spcBef>
                <a:spcPct val="20000"/>
              </a:spcBef>
              <a:defRPr/>
            </a:pPr>
            <a:r>
              <a:rPr lang="en-US" altLang="ko-KR" sz="2000" b="1" dirty="0">
                <a:ea typeface="굴림" charset="-127"/>
              </a:rPr>
              <a:t>2. In this nested form,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expression_1</a:t>
            </a:r>
            <a:r>
              <a:rPr lang="en-US" altLang="ko-KR" sz="2000" b="1" dirty="0">
                <a:ea typeface="굴림" charset="-127"/>
              </a:rPr>
              <a:t> is evaluated. </a:t>
            </a:r>
          </a:p>
          <a:p>
            <a:pPr marL="214313" indent="-85725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dirty="0">
                <a:ea typeface="굴림" charset="-127"/>
              </a:rPr>
              <a:t> If it is zero (FALSE-F),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    statement_4</a:t>
            </a:r>
            <a:r>
              <a:rPr lang="en-US" altLang="ko-KR" sz="2000" b="1" dirty="0">
                <a:ea typeface="굴림" charset="-127"/>
              </a:rPr>
              <a:t> is executed and the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entire nested if statement is terminated;</a:t>
            </a:r>
          </a:p>
          <a:p>
            <a:pPr marL="214313" indent="-85725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dirty="0">
                <a:ea typeface="굴림" charset="-127"/>
              </a:rPr>
              <a:t> If not (TRUE-T), control goes to the second if (within the first if) and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expression_2</a:t>
            </a:r>
            <a:r>
              <a:rPr lang="en-US" altLang="ko-KR" sz="2000" b="1" dirty="0">
                <a:ea typeface="굴림" charset="-127"/>
              </a:rPr>
              <a:t> is evaluated. If it is zero,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statement_3</a:t>
            </a:r>
            <a:r>
              <a:rPr lang="en-US" altLang="ko-KR" sz="2000" b="1" dirty="0">
                <a:ea typeface="굴림" charset="-127"/>
              </a:rPr>
              <a:t> is executed;</a:t>
            </a:r>
          </a:p>
          <a:p>
            <a:pPr marL="214313" indent="-85725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dirty="0">
                <a:ea typeface="굴림" charset="-127"/>
              </a:rPr>
              <a:t> If not, control goes to the third if (within the second if) and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expression_3 </a:t>
            </a:r>
            <a:r>
              <a:rPr lang="en-US" altLang="ko-KR" sz="2000" b="1" dirty="0">
                <a:ea typeface="굴림" charset="-127"/>
              </a:rPr>
              <a:t>is evaluated.</a:t>
            </a:r>
          </a:p>
          <a:p>
            <a:pPr marL="214313" indent="-85725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dirty="0">
                <a:ea typeface="굴림" charset="-127"/>
              </a:rPr>
              <a:t> If it is zero,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statement_2 </a:t>
            </a:r>
            <a:r>
              <a:rPr lang="en-US" altLang="ko-KR" sz="2000" b="1" dirty="0">
                <a:ea typeface="굴림" charset="-127"/>
              </a:rPr>
              <a:t>is executed; </a:t>
            </a:r>
          </a:p>
          <a:p>
            <a:pPr marL="214313" indent="-85725"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dirty="0">
                <a:ea typeface="굴림" charset="-127"/>
              </a:rPr>
              <a:t> If not, </a:t>
            </a:r>
            <a:r>
              <a:rPr lang="en-US" altLang="ko-KR" sz="2000" b="1" dirty="0">
                <a:solidFill>
                  <a:schemeClr val="accent2"/>
                </a:solidFill>
                <a:ea typeface="굴림" charset="-127"/>
              </a:rPr>
              <a:t>statement_1</a:t>
            </a:r>
            <a:r>
              <a:rPr lang="en-US" altLang="ko-KR" sz="2000" b="1" dirty="0">
                <a:ea typeface="굴림" charset="-127"/>
              </a:rPr>
              <a:t> is executed. The statement_1 (inner most) will only be executed if all the if statement is true.  </a:t>
            </a:r>
          </a:p>
        </p:txBody>
      </p:sp>
    </p:spTree>
    <p:extLst>
      <p:ext uri="{BB962C8B-B14F-4D97-AF65-F5344CB8AC3E}">
        <p14:creationId xmlns:p14="http://schemas.microsoft.com/office/powerpoint/2010/main" val="279008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Smallest among three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1239" y="1600199"/>
            <a:ext cx="4932609" cy="455590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1600" b="1" dirty="0">
                <a:solidFill>
                  <a:srgbClr val="C00000"/>
                </a:solidFill>
              </a:rPr>
              <a:t>if (a &lt; b)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C00000"/>
                </a:solidFill>
              </a:rPr>
              <a:t> {   	if (a &lt; c)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C00000"/>
                </a:solidFill>
              </a:rPr>
              <a:t>       	 { </a:t>
            </a:r>
            <a:r>
              <a:rPr lang="en-US" sz="1600" b="1" kern="0" dirty="0">
                <a:solidFill>
                  <a:srgbClr val="C00000"/>
                </a:solidFill>
              </a:rPr>
              <a:t>smallest</a:t>
            </a:r>
            <a:r>
              <a:rPr lang="en-US" sz="1600" b="1" dirty="0">
                <a:solidFill>
                  <a:srgbClr val="C00000"/>
                </a:solidFill>
              </a:rPr>
              <a:t> = a;   }            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C00000"/>
                </a:solidFill>
              </a:rPr>
              <a:t>   	 else</a:t>
            </a:r>
          </a:p>
          <a:p>
            <a:pPr marL="0" indent="0">
              <a:buNone/>
              <a:defRPr/>
            </a:pPr>
            <a:r>
              <a:rPr lang="en-US" sz="1600" b="1" kern="0" dirty="0">
                <a:solidFill>
                  <a:srgbClr val="C00000"/>
                </a:solidFill>
              </a:rPr>
              <a:t>	  {	smallest </a:t>
            </a:r>
            <a:r>
              <a:rPr lang="en-US" sz="1600" b="1" dirty="0">
                <a:solidFill>
                  <a:srgbClr val="C00000"/>
                </a:solidFill>
              </a:rPr>
              <a:t>= c;  }</a:t>
            </a:r>
            <a:br>
              <a:rPr lang="en-US" sz="1600" b="1" dirty="0">
                <a:solidFill>
                  <a:srgbClr val="C00000"/>
                </a:solidFill>
              </a:rPr>
            </a:br>
            <a:r>
              <a:rPr lang="en-US" sz="1600" b="1" dirty="0">
                <a:solidFill>
                  <a:srgbClr val="C00000"/>
                </a:solidFill>
              </a:rPr>
              <a:t> }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002060"/>
                </a:solidFill>
              </a:rPr>
              <a:t>else 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002060"/>
                </a:solidFill>
              </a:rPr>
              <a:t> {	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if (b &lt; c)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 	 {	</a:t>
            </a:r>
            <a:r>
              <a:rPr lang="en-US" sz="1600" b="1" kern="0" dirty="0">
                <a:solidFill>
                  <a:schemeClr val="tx2">
                    <a:lumMod val="50000"/>
                  </a:schemeClr>
                </a:solidFill>
              </a:rPr>
              <a:t>smallest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 = b;  }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else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	{	</a:t>
            </a:r>
            <a:r>
              <a:rPr lang="en-US" sz="1600" b="1" dirty="0"/>
              <a:t> </a:t>
            </a:r>
            <a:r>
              <a:rPr lang="en-US" sz="1600" b="1" kern="0" dirty="0"/>
              <a:t>smallest</a:t>
            </a:r>
            <a:r>
              <a:rPr lang="en-US" sz="1600" b="1" dirty="0">
                <a:solidFill>
                  <a:srgbClr val="003300"/>
                </a:solidFill>
              </a:rPr>
              <a:t> = c;   }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003300"/>
                </a:solidFill>
              </a:rPr>
              <a:t>  }</a:t>
            </a:r>
          </a:p>
          <a:p>
            <a:pPr marL="0" indent="0">
              <a:buNone/>
              <a:defRPr/>
            </a:pPr>
            <a:r>
              <a:rPr lang="en-US" sz="1600" b="1" dirty="0" err="1"/>
              <a:t>printf</a:t>
            </a:r>
            <a:r>
              <a:rPr lang="en-US" sz="1600" b="1" dirty="0"/>
              <a:t>(“Smallest is %</a:t>
            </a:r>
            <a:r>
              <a:rPr lang="en-US" sz="1600" b="1" dirty="0" err="1"/>
              <a:t>d“,smallest</a:t>
            </a:r>
            <a:r>
              <a:rPr lang="en-US" sz="1600" b="1" dirty="0"/>
              <a:t>);</a:t>
            </a:r>
          </a:p>
          <a:p>
            <a:pPr marL="0" indent="0">
              <a:buNone/>
              <a:defRPr/>
            </a:pPr>
            <a:r>
              <a:rPr lang="en-US" sz="1600" b="1" dirty="0"/>
              <a:t>return 0;</a:t>
            </a:r>
          </a:p>
          <a:p>
            <a:pPr marL="0" indent="0">
              <a:buNone/>
              <a:defRPr/>
            </a:pPr>
            <a:r>
              <a:rPr lang="en-US" sz="1600" b="1" dirty="0"/>
              <a:t>}</a:t>
            </a:r>
          </a:p>
        </p:txBody>
      </p:sp>
      <p:sp>
        <p:nvSpPr>
          <p:cNvPr id="88071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212501" y="6307429"/>
            <a:ext cx="120015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15E0B4-567D-44E2-BFDF-8527F0CE5D70}" type="datetime1">
              <a:rPr lang="en-US" altLang="en-US" smtClean="0"/>
              <a:pPr/>
              <a:t>5/4/2022</a:t>
            </a:fld>
            <a:endParaRPr lang="en-US" altLang="en-US" dirty="0"/>
          </a:p>
        </p:txBody>
      </p:sp>
      <p:sp>
        <p:nvSpPr>
          <p:cNvPr id="8807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985660" y="6307429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 dirty="0"/>
              <a:t>CSE 1001                            Department of CSE</a:t>
            </a:r>
          </a:p>
        </p:txBody>
      </p:sp>
      <p:sp>
        <p:nvSpPr>
          <p:cNvPr id="88067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5643010" y="6307429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7DC3B7-FD5E-4876-9514-7E655813AECD}" type="slidenum">
              <a:rPr lang="en-US" altLang="en-US" b="0" smtClean="0"/>
              <a:pPr/>
              <a:t>4</a:t>
            </a:fld>
            <a:endParaRPr lang="en-US" altLang="en-US" b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95459" y="1714500"/>
            <a:ext cx="342578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b="1" kern="0" dirty="0"/>
              <a:t>#include &lt;</a:t>
            </a:r>
            <a:r>
              <a:rPr lang="en-US" sz="2000" b="1" kern="0" dirty="0" err="1"/>
              <a:t>stdio.h</a:t>
            </a:r>
            <a:r>
              <a:rPr lang="en-US" sz="2000" b="1" kern="0" dirty="0"/>
              <a:t>&gt;</a:t>
            </a:r>
          </a:p>
          <a:p>
            <a:pPr>
              <a:spcBef>
                <a:spcPct val="20000"/>
              </a:spcBef>
              <a:defRPr/>
            </a:pPr>
            <a:r>
              <a:rPr lang="en-US" sz="2000" b="1" kern="0" dirty="0" err="1"/>
              <a:t>int</a:t>
            </a:r>
            <a:r>
              <a:rPr lang="en-US" sz="2000" b="1" kern="0" dirty="0"/>
              <a:t> main()</a:t>
            </a:r>
          </a:p>
          <a:p>
            <a:pPr>
              <a:spcBef>
                <a:spcPct val="20000"/>
              </a:spcBef>
              <a:defRPr/>
            </a:pPr>
            <a:r>
              <a:rPr lang="en-US" sz="2000" b="1" kern="0" dirty="0"/>
              <a:t>{</a:t>
            </a:r>
          </a:p>
          <a:p>
            <a:pPr>
              <a:spcBef>
                <a:spcPct val="20000"/>
              </a:spcBef>
              <a:defRPr/>
            </a:pPr>
            <a:r>
              <a:rPr lang="en-US" sz="2000" b="1" kern="0" dirty="0" err="1"/>
              <a:t>int</a:t>
            </a:r>
            <a:r>
              <a:rPr lang="en-US" sz="2000" b="1" kern="0" dirty="0"/>
              <a:t>  a, b, c, smallest; </a:t>
            </a:r>
          </a:p>
          <a:p>
            <a:pPr>
              <a:spcBef>
                <a:spcPct val="20000"/>
              </a:spcBef>
              <a:defRPr/>
            </a:pPr>
            <a:endParaRPr lang="en-US" sz="2000" b="1" kern="0" dirty="0"/>
          </a:p>
          <a:p>
            <a:pPr>
              <a:spcBef>
                <a:spcPct val="20000"/>
              </a:spcBef>
              <a:defRPr/>
            </a:pPr>
            <a:r>
              <a:rPr lang="en-US" sz="2000" b="1" kern="0" dirty="0" err="1"/>
              <a:t>printf</a:t>
            </a:r>
            <a:r>
              <a:rPr lang="en-US" sz="2000" b="1" kern="0" dirty="0"/>
              <a:t>(“Enter a, b &amp; c\n“);</a:t>
            </a:r>
          </a:p>
          <a:p>
            <a:pPr>
              <a:spcBef>
                <a:spcPct val="20000"/>
              </a:spcBef>
              <a:defRPr/>
            </a:pPr>
            <a:r>
              <a:rPr lang="en-US" sz="2000" b="1" kern="0" dirty="0"/>
              <a:t>scanf(“%d %d %d, &amp;</a:t>
            </a:r>
            <a:r>
              <a:rPr lang="en-US" sz="2000" b="1" kern="0" dirty="0" err="1"/>
              <a:t>a,&amp;b,&amp;c</a:t>
            </a:r>
            <a:r>
              <a:rPr lang="en-US" sz="2000" b="1" kern="0" dirty="0"/>
              <a:t>);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85660" y="1543050"/>
            <a:ext cx="0" cy="445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90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Nested </a:t>
            </a:r>
            <a:r>
              <a:rPr lang="en-US" altLang="en-US">
                <a:latin typeface="Courier New" panose="02070309020205020404" pitchFamily="49" charset="0"/>
              </a:rPr>
              <a:t>if</a:t>
            </a:r>
            <a:r>
              <a:rPr lang="en-US" altLang="en-US"/>
              <a:t> statements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/>
              <a:t>   </a:t>
            </a:r>
          </a:p>
        </p:txBody>
      </p:sp>
      <p:sp>
        <p:nvSpPr>
          <p:cNvPr id="8910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DC0033-E784-4A35-BB7A-F5ABF484E1EC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8910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890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03470F-4B8E-495A-9D3A-4E017DEEF62A}" type="slidenum">
              <a:rPr lang="en-US" altLang="en-US" b="0" smtClean="0"/>
              <a:pPr/>
              <a:t>5</a:t>
            </a:fld>
            <a:endParaRPr lang="en-US" altLang="en-US" b="0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343151" y="2271713"/>
            <a:ext cx="45127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if (number &gt; 5)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	if (number &lt; 10)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		</a:t>
            </a:r>
            <a:r>
              <a:rPr lang="en-US" altLang="en-US" dirty="0" err="1">
                <a:latin typeface="Courier New" panose="02070309020205020404" pitchFamily="49" charset="0"/>
              </a:rPr>
              <a:t>printf</a:t>
            </a:r>
            <a:r>
              <a:rPr lang="en-US" altLang="en-US" dirty="0">
                <a:latin typeface="Courier New" panose="02070309020205020404" pitchFamily="49" charset="0"/>
              </a:rPr>
              <a:t>(“1111\n“);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	else </a:t>
            </a:r>
            <a:r>
              <a:rPr lang="en-US" altLang="en-US" dirty="0" err="1">
                <a:latin typeface="Courier New" panose="02070309020205020404" pitchFamily="49" charset="0"/>
              </a:rPr>
              <a:t>printf</a:t>
            </a:r>
            <a:r>
              <a:rPr lang="en-US" altLang="en-US" dirty="0">
                <a:latin typeface="Courier New" panose="02070309020205020404" pitchFamily="49" charset="0"/>
              </a:rPr>
              <a:t>(“2222\n“); </a:t>
            </a:r>
          </a:p>
        </p:txBody>
      </p:sp>
      <p:sp>
        <p:nvSpPr>
          <p:cNvPr id="89093" name="Arc 5"/>
          <p:cNvSpPr>
            <a:spLocks/>
          </p:cNvSpPr>
          <p:nvPr/>
        </p:nvSpPr>
        <p:spPr bwMode="auto">
          <a:xfrm flipH="1" flipV="1">
            <a:off x="2857499" y="2628899"/>
            <a:ext cx="475061" cy="531972"/>
          </a:xfrm>
          <a:custGeom>
            <a:avLst/>
            <a:gdLst>
              <a:gd name="T0" fmla="*/ 0 w 21600"/>
              <a:gd name="T1" fmla="*/ 0 h 43199"/>
              <a:gd name="T2" fmla="*/ 2147483646 w 21600"/>
              <a:gd name="T3" fmla="*/ 2147483646 h 43199"/>
              <a:gd name="T4" fmla="*/ 0 w 21600"/>
              <a:gd name="T5" fmla="*/ 2147483646 h 43199"/>
              <a:gd name="T6" fmla="*/ 0 60000 65536"/>
              <a:gd name="T7" fmla="*/ 0 60000 65536"/>
              <a:gd name="T8" fmla="*/ 0 60000 65536"/>
              <a:gd name="T9" fmla="*/ 0 w 21600"/>
              <a:gd name="T10" fmla="*/ 0 h 43199"/>
              <a:gd name="T11" fmla="*/ 21600 w 216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8"/>
                  <a:pt x="166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8"/>
                  <a:pt x="166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2400300" y="3930254"/>
            <a:ext cx="437491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if (number &gt; 5) {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	if (number &lt; 10)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		</a:t>
            </a:r>
            <a:r>
              <a:rPr lang="en-US" altLang="en-US" dirty="0" err="1">
                <a:latin typeface="Courier New" panose="02070309020205020404" pitchFamily="49" charset="0"/>
              </a:rPr>
              <a:t>printf</a:t>
            </a:r>
            <a:r>
              <a:rPr lang="en-US" altLang="en-US" dirty="0">
                <a:latin typeface="Courier New" panose="02070309020205020404" pitchFamily="49" charset="0"/>
              </a:rPr>
              <a:t>(“1111\n“);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	}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</a:rPr>
              <a:t>else </a:t>
            </a:r>
            <a:r>
              <a:rPr lang="en-US" altLang="en-US" dirty="0" err="1">
                <a:latin typeface="Courier New" panose="02070309020205020404" pitchFamily="49" charset="0"/>
              </a:rPr>
              <a:t>printf</a:t>
            </a:r>
            <a:r>
              <a:rPr lang="en-US" altLang="en-US" dirty="0">
                <a:latin typeface="Courier New" panose="02070309020205020404" pitchFamily="49" charset="0"/>
              </a:rPr>
              <a:t>(“2222\n“); </a:t>
            </a:r>
          </a:p>
        </p:txBody>
      </p:sp>
      <p:sp>
        <p:nvSpPr>
          <p:cNvPr id="89095" name="Arc 7"/>
          <p:cNvSpPr>
            <a:spLocks/>
          </p:cNvSpPr>
          <p:nvPr/>
        </p:nvSpPr>
        <p:spPr bwMode="auto">
          <a:xfrm flipH="1" flipV="1">
            <a:off x="2171700" y="4114800"/>
            <a:ext cx="228600" cy="1010992"/>
          </a:xfrm>
          <a:custGeom>
            <a:avLst/>
            <a:gdLst>
              <a:gd name="T0" fmla="*/ 0 w 21600"/>
              <a:gd name="T1" fmla="*/ 0 h 43198"/>
              <a:gd name="T2" fmla="*/ 2147483646 w 21600"/>
              <a:gd name="T3" fmla="*/ 2147483646 h 43198"/>
              <a:gd name="T4" fmla="*/ 0 w 21600"/>
              <a:gd name="T5" fmla="*/ 2147483646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06"/>
                  <a:pt x="12120" y="43024"/>
                  <a:pt x="315" y="43197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06"/>
                  <a:pt x="12120" y="43024"/>
                  <a:pt x="31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6237453" y="3205782"/>
            <a:ext cx="2457450" cy="2040584"/>
          </a:xfrm>
          <a:prstGeom prst="cloudCallout">
            <a:avLst>
              <a:gd name="adj1" fmla="val -138810"/>
              <a:gd name="adj2" fmla="val -36111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altLang="en-US" b="1" dirty="0">
                <a:solidFill>
                  <a:srgbClr val="C00000"/>
                </a:solidFill>
              </a:rPr>
              <a:t>Rule: an </a:t>
            </a:r>
            <a:r>
              <a:rPr lang="en-US" alt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else</a:t>
            </a:r>
            <a:r>
              <a:rPr lang="en-US" altLang="en-US" b="1" dirty="0">
                <a:solidFill>
                  <a:srgbClr val="C00000"/>
                </a:solidFill>
              </a:rPr>
              <a:t> goes with the most recent 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</a:t>
            </a:r>
            <a:r>
              <a:rPr lang="en-US" altLang="en-US" b="1" dirty="0">
                <a:solidFill>
                  <a:srgbClr val="C00000"/>
                </a:solidFill>
              </a:rPr>
              <a:t>,  unless braces indicate otherwise </a:t>
            </a:r>
          </a:p>
        </p:txBody>
      </p:sp>
      <p:sp>
        <p:nvSpPr>
          <p:cNvPr id="89097" name="Freeform 11"/>
          <p:cNvSpPr>
            <a:spLocks/>
          </p:cNvSpPr>
          <p:nvPr/>
        </p:nvSpPr>
        <p:spPr bwMode="auto">
          <a:xfrm>
            <a:off x="4025504" y="3892153"/>
            <a:ext cx="246459" cy="309563"/>
          </a:xfrm>
          <a:custGeom>
            <a:avLst/>
            <a:gdLst>
              <a:gd name="T0" fmla="*/ 2147483646 w 207"/>
              <a:gd name="T1" fmla="*/ 0 h 260"/>
              <a:gd name="T2" fmla="*/ 2147483646 w 207"/>
              <a:gd name="T3" fmla="*/ 2147483646 h 260"/>
              <a:gd name="T4" fmla="*/ 2147483646 w 207"/>
              <a:gd name="T5" fmla="*/ 2147483646 h 260"/>
              <a:gd name="T6" fmla="*/ 2147483646 w 207"/>
              <a:gd name="T7" fmla="*/ 2147483646 h 260"/>
              <a:gd name="T8" fmla="*/ 2147483646 w 207"/>
              <a:gd name="T9" fmla="*/ 2147483646 h 260"/>
              <a:gd name="T10" fmla="*/ 0 w 207"/>
              <a:gd name="T11" fmla="*/ 2147483646 h 260"/>
              <a:gd name="T12" fmla="*/ 2147483646 w 207"/>
              <a:gd name="T13" fmla="*/ 0 h 2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7"/>
              <a:gd name="T22" fmla="*/ 0 h 260"/>
              <a:gd name="T23" fmla="*/ 207 w 207"/>
              <a:gd name="T24" fmla="*/ 260 h 2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7" h="260">
                <a:moveTo>
                  <a:pt x="87" y="0"/>
                </a:moveTo>
                <a:cubicBezTo>
                  <a:pt x="207" y="65"/>
                  <a:pt x="205" y="50"/>
                  <a:pt x="174" y="205"/>
                </a:cubicBezTo>
                <a:cubicBezTo>
                  <a:pt x="167" y="241"/>
                  <a:pt x="115" y="243"/>
                  <a:pt x="87" y="252"/>
                </a:cubicBezTo>
                <a:cubicBezTo>
                  <a:pt x="79" y="255"/>
                  <a:pt x="63" y="260"/>
                  <a:pt x="63" y="260"/>
                </a:cubicBezTo>
                <a:cubicBezTo>
                  <a:pt x="25" y="235"/>
                  <a:pt x="23" y="218"/>
                  <a:pt x="8" y="173"/>
                </a:cubicBezTo>
                <a:cubicBezTo>
                  <a:pt x="5" y="165"/>
                  <a:pt x="0" y="150"/>
                  <a:pt x="0" y="150"/>
                </a:cubicBezTo>
                <a:cubicBezTo>
                  <a:pt x="10" y="61"/>
                  <a:pt x="5" y="38"/>
                  <a:pt x="87" y="0"/>
                </a:cubicBezTo>
                <a:close/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89098" name="Freeform 12"/>
          <p:cNvSpPr>
            <a:spLocks/>
          </p:cNvSpPr>
          <p:nvPr/>
        </p:nvSpPr>
        <p:spPr bwMode="auto">
          <a:xfrm>
            <a:off x="3086101" y="4514850"/>
            <a:ext cx="246460" cy="309563"/>
          </a:xfrm>
          <a:custGeom>
            <a:avLst/>
            <a:gdLst>
              <a:gd name="T0" fmla="*/ 2147483646 w 207"/>
              <a:gd name="T1" fmla="*/ 0 h 260"/>
              <a:gd name="T2" fmla="*/ 2147483646 w 207"/>
              <a:gd name="T3" fmla="*/ 2147483646 h 260"/>
              <a:gd name="T4" fmla="*/ 2147483646 w 207"/>
              <a:gd name="T5" fmla="*/ 2147483646 h 260"/>
              <a:gd name="T6" fmla="*/ 2147483646 w 207"/>
              <a:gd name="T7" fmla="*/ 2147483646 h 260"/>
              <a:gd name="T8" fmla="*/ 2147483646 w 207"/>
              <a:gd name="T9" fmla="*/ 2147483646 h 260"/>
              <a:gd name="T10" fmla="*/ 0 w 207"/>
              <a:gd name="T11" fmla="*/ 2147483646 h 260"/>
              <a:gd name="T12" fmla="*/ 2147483646 w 207"/>
              <a:gd name="T13" fmla="*/ 0 h 2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7"/>
              <a:gd name="T22" fmla="*/ 0 h 260"/>
              <a:gd name="T23" fmla="*/ 207 w 207"/>
              <a:gd name="T24" fmla="*/ 260 h 2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7" h="260">
                <a:moveTo>
                  <a:pt x="87" y="0"/>
                </a:moveTo>
                <a:cubicBezTo>
                  <a:pt x="207" y="65"/>
                  <a:pt x="205" y="50"/>
                  <a:pt x="174" y="205"/>
                </a:cubicBezTo>
                <a:cubicBezTo>
                  <a:pt x="167" y="241"/>
                  <a:pt x="115" y="243"/>
                  <a:pt x="87" y="252"/>
                </a:cubicBezTo>
                <a:cubicBezTo>
                  <a:pt x="79" y="255"/>
                  <a:pt x="63" y="260"/>
                  <a:pt x="63" y="260"/>
                </a:cubicBezTo>
                <a:cubicBezTo>
                  <a:pt x="25" y="235"/>
                  <a:pt x="23" y="218"/>
                  <a:pt x="8" y="173"/>
                </a:cubicBezTo>
                <a:cubicBezTo>
                  <a:pt x="5" y="165"/>
                  <a:pt x="0" y="150"/>
                  <a:pt x="0" y="150"/>
                </a:cubicBezTo>
                <a:cubicBezTo>
                  <a:pt x="10" y="61"/>
                  <a:pt x="5" y="38"/>
                  <a:pt x="87" y="0"/>
                </a:cubicBezTo>
                <a:close/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6099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5503" y="665200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b="1" dirty="0"/>
              <a:t>The else-</a:t>
            </a:r>
            <a:r>
              <a:rPr lang="en-US" altLang="en-US" b="1" dirty="0">
                <a:latin typeface="Courier New" panose="02070309020205020404" pitchFamily="49" charset="0"/>
              </a:rPr>
              <a:t>if ladder</a:t>
            </a:r>
            <a:endParaRPr lang="en-US" altLang="en-US" b="1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		 </a:t>
            </a:r>
          </a:p>
        </p:txBody>
      </p:sp>
      <p:sp>
        <p:nvSpPr>
          <p:cNvPr id="74758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63AC8C-F077-4980-9B2B-A940314FCA84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7475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7475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265560-A60D-4BD9-BF1B-D9D7681BB873}" type="slidenum">
              <a:rPr lang="en-US" altLang="en-US" b="0" smtClean="0"/>
              <a:pPr/>
              <a:t>6</a:t>
            </a:fld>
            <a:endParaRPr lang="en-US" altLang="en-US" b="0"/>
          </a:p>
        </p:txBody>
      </p:sp>
      <p:sp>
        <p:nvSpPr>
          <p:cNvPr id="39941" name="Text Box 30"/>
          <p:cNvSpPr txBox="1">
            <a:spLocks noChangeArrowheads="1"/>
          </p:cNvSpPr>
          <p:nvPr/>
        </p:nvSpPr>
        <p:spPr bwMode="auto">
          <a:xfrm>
            <a:off x="628650" y="1186822"/>
            <a:ext cx="6931249" cy="53553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if (Expression_1 )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{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     statement _block1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}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else if (Expression_2)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{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     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statement _block2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}</a:t>
            </a:r>
          </a:p>
          <a:p>
            <a:pPr eaLnBrk="1" hangingPunct="1">
              <a:defRPr/>
            </a:pPr>
            <a:r>
              <a:rPr lang="en-US" altLang="en-US" b="1" i="1" dirty="0">
                <a:cs typeface="Times New Roman" pitchFamily="18" charset="0"/>
              </a:rPr>
              <a:t>	…….</a:t>
            </a:r>
          </a:p>
          <a:p>
            <a:pPr eaLnBrk="1" hangingPunct="1">
              <a:defRPr/>
            </a:pPr>
            <a:r>
              <a:rPr lang="en-US" altLang="en-US" b="1" i="1" dirty="0">
                <a:cs typeface="Times New Roman" pitchFamily="18" charset="0"/>
              </a:rPr>
              <a:t>	</a:t>
            </a:r>
            <a:r>
              <a:rPr lang="en-US" altLang="en-US" b="1" dirty="0">
                <a:cs typeface="Times New Roman" pitchFamily="18" charset="0"/>
              </a:rPr>
              <a:t>else if (</a:t>
            </a:r>
            <a:r>
              <a:rPr lang="en-US" altLang="en-US" b="1" dirty="0" err="1">
                <a:cs typeface="Times New Roman" pitchFamily="18" charset="0"/>
              </a:rPr>
              <a:t>Expression_n</a:t>
            </a:r>
            <a:r>
              <a:rPr lang="en-US" altLang="en-US" b="1" dirty="0">
                <a:cs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{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     statement _</a:t>
            </a:r>
            <a:r>
              <a:rPr lang="en-US" altLang="en-US" b="1" dirty="0" err="1">
                <a:solidFill>
                  <a:srgbClr val="FF0000"/>
                </a:solidFill>
                <a:cs typeface="Times New Roman" pitchFamily="18" charset="0"/>
              </a:rPr>
              <a:t>blockn</a:t>
            </a:r>
            <a:endParaRPr lang="en-US" altLang="en-US" b="1" dirty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}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else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{</a:t>
            </a: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     </a:t>
            </a:r>
            <a:r>
              <a:rPr lang="en-US" altLang="en-US" b="1" dirty="0" err="1">
                <a:solidFill>
                  <a:srgbClr val="FF0000"/>
                </a:solidFill>
                <a:cs typeface="Times New Roman" pitchFamily="18" charset="0"/>
              </a:rPr>
              <a:t>last_statement</a:t>
            </a:r>
            <a:endParaRPr lang="en-US" altLang="en-US" b="1" dirty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b="1" dirty="0">
                <a:cs typeface="Times New Roman" pitchFamily="18" charset="0"/>
              </a:rPr>
              <a:t>	}</a:t>
            </a:r>
          </a:p>
          <a:p>
            <a:pPr eaLnBrk="1" hangingPunct="1">
              <a:defRPr/>
            </a:pPr>
            <a:endParaRPr lang="en-US" altLang="en-US" b="1" i="1" dirty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b="1" i="1" dirty="0">
                <a:cs typeface="Times New Roman" pitchFamily="18" charset="0"/>
              </a:rPr>
              <a:t>	</a:t>
            </a:r>
            <a:r>
              <a:rPr lang="en-US" altLang="en-US" b="1" i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Next_statement</a:t>
            </a:r>
            <a:endParaRPr lang="en-US" altLang="en-US" b="1" i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23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b="1" dirty="0"/>
              <a:t>else if ladder -</a:t>
            </a:r>
            <a:r>
              <a:rPr lang="en-US" altLang="en-US" sz="2325" dirty="0">
                <a:solidFill>
                  <a:schemeClr val="accent2"/>
                </a:solidFill>
                <a:latin typeface="Tempus Sans ITC" panose="04020404030D07020202" pitchFamily="82" charset="0"/>
              </a:rPr>
              <a:t>Explanation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0761" y="1657350"/>
            <a:ext cx="7493089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chemeClr val="accent2"/>
                </a:solidFill>
              </a:rPr>
              <a:t>expression_1</a:t>
            </a:r>
            <a:r>
              <a:rPr lang="en-US" altLang="en-US" sz="2000" b="1" dirty="0"/>
              <a:t> is first evaluated.  If it is  TRUE, </a:t>
            </a:r>
            <a:r>
              <a:rPr lang="en-US" altLang="en-US" sz="2000" b="1" dirty="0">
                <a:solidFill>
                  <a:schemeClr val="accent2"/>
                </a:solidFill>
              </a:rPr>
              <a:t>statement_1</a:t>
            </a:r>
            <a:r>
              <a:rPr lang="en-US" altLang="en-US" sz="2000" b="1" dirty="0"/>
              <a:t> is executed and the whole statement terminated and the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next_statement</a:t>
            </a:r>
            <a:r>
              <a:rPr lang="en-US" altLang="en-US" sz="2000" b="1" dirty="0"/>
              <a:t> is executed. 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2000" b="1" dirty="0"/>
              <a:t>On the other hand, if </a:t>
            </a:r>
            <a:r>
              <a:rPr lang="en-US" altLang="en-US" sz="2000" b="1" dirty="0">
                <a:solidFill>
                  <a:schemeClr val="accent2"/>
                </a:solidFill>
              </a:rPr>
              <a:t>expression_1</a:t>
            </a:r>
            <a:r>
              <a:rPr lang="en-US" altLang="en-US" sz="2000" b="1" dirty="0"/>
              <a:t> is FALSE, control passes to the else if part and </a:t>
            </a:r>
            <a:r>
              <a:rPr lang="en-US" altLang="en-US" sz="2000" b="1" dirty="0">
                <a:solidFill>
                  <a:schemeClr val="accent2"/>
                </a:solidFill>
              </a:rPr>
              <a:t>expression_2</a:t>
            </a:r>
            <a:r>
              <a:rPr lang="en-US" altLang="en-US" sz="2000" b="1" dirty="0"/>
              <a:t> is evaluated.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000" b="1" dirty="0"/>
              <a:t>If it is TRUE, </a:t>
            </a:r>
            <a:r>
              <a:rPr lang="en-US" altLang="en-US" sz="2000" b="1" dirty="0">
                <a:solidFill>
                  <a:schemeClr val="accent2"/>
                </a:solidFill>
              </a:rPr>
              <a:t>statement_2</a:t>
            </a:r>
            <a:r>
              <a:rPr lang="en-US" altLang="en-US" sz="2000" b="1" dirty="0"/>
              <a:t> is executed and the whole system is terminated. 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000" b="1" dirty="0"/>
              <a:t>If it is False, </a:t>
            </a:r>
            <a:r>
              <a:rPr lang="en-US" altLang="en-US" sz="2000" b="1" dirty="0">
                <a:solidFill>
                  <a:schemeClr val="accent2"/>
                </a:solidFill>
              </a:rPr>
              <a:t>other else if parts</a:t>
            </a:r>
            <a:r>
              <a:rPr lang="en-US" altLang="en-US" sz="2000" b="1" dirty="0"/>
              <a:t> (if any) are tested in a similar way.     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000" b="1" dirty="0"/>
              <a:t>Finally, if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expression_n</a:t>
            </a:r>
            <a:r>
              <a:rPr lang="en-US" altLang="en-US" sz="2000" b="1" dirty="0"/>
              <a:t> is True, </a:t>
            </a:r>
            <a:r>
              <a:rPr lang="en-US" altLang="en-US" sz="2000" b="1" dirty="0" err="1"/>
              <a:t>statement_n</a:t>
            </a:r>
            <a:r>
              <a:rPr lang="en-US" altLang="en-US" sz="2000" b="1" dirty="0"/>
              <a:t> is executed; if not,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last_statement</a:t>
            </a:r>
            <a:r>
              <a:rPr lang="en-US" altLang="en-US" sz="2000" b="1" dirty="0"/>
              <a:t> is executed.  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chemeClr val="accent2"/>
                </a:solidFill>
              </a:rPr>
              <a:t>Note that only one of the statements</a:t>
            </a:r>
            <a:r>
              <a:rPr lang="en-US" altLang="en-US" sz="2000" b="1" dirty="0"/>
              <a:t> will be executed others will be skipped.    	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000" b="1" dirty="0"/>
              <a:t>The </a:t>
            </a:r>
            <a:r>
              <a:rPr lang="en-US" altLang="en-US" sz="2000" b="1" dirty="0" err="1">
                <a:solidFill>
                  <a:srgbClr val="C00000"/>
                </a:solidFill>
              </a:rPr>
              <a:t>statement_n’s</a:t>
            </a:r>
            <a:r>
              <a:rPr lang="en-US" altLang="en-US" sz="2000" b="1" dirty="0"/>
              <a:t> could also be a </a:t>
            </a:r>
            <a:r>
              <a:rPr lang="en-US" altLang="en-US" sz="2000" b="1" dirty="0">
                <a:solidFill>
                  <a:srgbClr val="C00000"/>
                </a:solidFill>
              </a:rPr>
              <a:t>block of statement </a:t>
            </a:r>
            <a:r>
              <a:rPr lang="en-US" altLang="en-US" sz="2000" b="1" dirty="0"/>
              <a:t>and must be put in curly braces.</a:t>
            </a:r>
          </a:p>
        </p:txBody>
      </p:sp>
      <p:sp>
        <p:nvSpPr>
          <p:cNvPr id="75781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6EB6D-AB3C-458C-B37C-2ED17967750F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7578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553209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BAB1B-B025-4A28-B91B-2EDF55DCB287}" type="slidenum">
              <a:rPr lang="en-US" altLang="en-US" b="0" smtClean="0"/>
              <a:pPr/>
              <a:t>7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411377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4"/>
          <p:cNvGrpSpPr>
            <a:grpSpLocks/>
          </p:cNvGrpSpPr>
          <p:nvPr/>
        </p:nvGrpSpPr>
        <p:grpSpPr bwMode="auto">
          <a:xfrm>
            <a:off x="450761" y="1685925"/>
            <a:ext cx="7321639" cy="4289872"/>
            <a:chOff x="852054" y="838200"/>
            <a:chExt cx="8291946" cy="5160864"/>
          </a:xfrm>
        </p:grpSpPr>
        <p:sp>
          <p:nvSpPr>
            <p:cNvPr id="77832" name="AutoShape 5"/>
            <p:cNvSpPr>
              <a:spLocks noChangeArrowheads="1"/>
            </p:cNvSpPr>
            <p:nvPr/>
          </p:nvSpPr>
          <p:spPr bwMode="auto">
            <a:xfrm>
              <a:off x="2209800" y="1143000"/>
              <a:ext cx="1295400" cy="609600"/>
            </a:xfrm>
            <a:prstGeom prst="flowChartDecision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050"/>
                <a:t>Condition-1</a:t>
              </a:r>
            </a:p>
          </p:txBody>
        </p:sp>
        <p:sp>
          <p:nvSpPr>
            <p:cNvPr id="77833" name="AutoShape 7"/>
            <p:cNvSpPr>
              <a:spLocks noChangeArrowheads="1"/>
            </p:cNvSpPr>
            <p:nvPr/>
          </p:nvSpPr>
          <p:spPr bwMode="auto">
            <a:xfrm>
              <a:off x="3733800" y="1905000"/>
              <a:ext cx="1295400" cy="609600"/>
            </a:xfrm>
            <a:prstGeom prst="flowChartDecision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050"/>
                <a:t>Condition-2</a:t>
              </a:r>
            </a:p>
          </p:txBody>
        </p:sp>
        <p:sp>
          <p:nvSpPr>
            <p:cNvPr id="77834" name="AutoShape 8"/>
            <p:cNvSpPr>
              <a:spLocks noChangeArrowheads="1"/>
            </p:cNvSpPr>
            <p:nvPr/>
          </p:nvSpPr>
          <p:spPr bwMode="auto">
            <a:xfrm>
              <a:off x="5105400" y="2667000"/>
              <a:ext cx="1295400" cy="609600"/>
            </a:xfrm>
            <a:prstGeom prst="flowChartDecision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050" dirty="0"/>
                <a:t>Condition-3</a:t>
              </a:r>
            </a:p>
          </p:txBody>
        </p:sp>
        <p:sp>
          <p:nvSpPr>
            <p:cNvPr id="77835" name="AutoShape 9"/>
            <p:cNvSpPr>
              <a:spLocks noChangeArrowheads="1"/>
            </p:cNvSpPr>
            <p:nvPr/>
          </p:nvSpPr>
          <p:spPr bwMode="auto">
            <a:xfrm>
              <a:off x="6400800" y="3505200"/>
              <a:ext cx="1295400" cy="609600"/>
            </a:xfrm>
            <a:prstGeom prst="flowChartDecision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050"/>
                <a:t>Condition-n</a:t>
              </a:r>
            </a:p>
          </p:txBody>
        </p:sp>
        <p:sp>
          <p:nvSpPr>
            <p:cNvPr id="77836" name="Line 10"/>
            <p:cNvSpPr>
              <a:spLocks noChangeShapeType="1"/>
            </p:cNvSpPr>
            <p:nvPr/>
          </p:nvSpPr>
          <p:spPr bwMode="auto">
            <a:xfrm>
              <a:off x="3505200" y="1447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37" name="Line 11"/>
            <p:cNvSpPr>
              <a:spLocks noChangeShapeType="1"/>
            </p:cNvSpPr>
            <p:nvPr/>
          </p:nvSpPr>
          <p:spPr bwMode="auto">
            <a:xfrm>
              <a:off x="4343400" y="144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38" name="Line 12"/>
            <p:cNvSpPr>
              <a:spLocks noChangeShapeType="1"/>
            </p:cNvSpPr>
            <p:nvPr/>
          </p:nvSpPr>
          <p:spPr bwMode="auto">
            <a:xfrm>
              <a:off x="5029200" y="22098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39" name="Line 13"/>
            <p:cNvSpPr>
              <a:spLocks noChangeShapeType="1"/>
            </p:cNvSpPr>
            <p:nvPr/>
          </p:nvSpPr>
          <p:spPr bwMode="auto">
            <a:xfrm>
              <a:off x="5715000" y="2209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40" name="Line 14"/>
            <p:cNvSpPr>
              <a:spLocks noChangeShapeType="1"/>
            </p:cNvSpPr>
            <p:nvPr/>
          </p:nvSpPr>
          <p:spPr bwMode="auto">
            <a:xfrm>
              <a:off x="64008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41" name="Line 15"/>
            <p:cNvSpPr>
              <a:spLocks noChangeShapeType="1"/>
            </p:cNvSpPr>
            <p:nvPr/>
          </p:nvSpPr>
          <p:spPr bwMode="auto">
            <a:xfrm>
              <a:off x="70104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42" name="Line 20"/>
            <p:cNvSpPr>
              <a:spLocks noChangeShapeType="1"/>
            </p:cNvSpPr>
            <p:nvPr/>
          </p:nvSpPr>
          <p:spPr bwMode="auto">
            <a:xfrm>
              <a:off x="76962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43" name="Line 21"/>
            <p:cNvSpPr>
              <a:spLocks noChangeShapeType="1"/>
            </p:cNvSpPr>
            <p:nvPr/>
          </p:nvSpPr>
          <p:spPr bwMode="auto">
            <a:xfrm>
              <a:off x="8153400" y="38100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44" name="Rectangle 22"/>
            <p:cNvSpPr>
              <a:spLocks noChangeArrowheads="1"/>
            </p:cNvSpPr>
            <p:nvPr/>
          </p:nvSpPr>
          <p:spPr bwMode="auto">
            <a:xfrm>
              <a:off x="7010400" y="4572000"/>
              <a:ext cx="21336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350"/>
                <a:t>default statement</a:t>
              </a:r>
            </a:p>
          </p:txBody>
        </p:sp>
        <p:sp>
          <p:nvSpPr>
            <p:cNvPr id="77845" name="Rectangle 24"/>
            <p:cNvSpPr>
              <a:spLocks noChangeArrowheads="1"/>
            </p:cNvSpPr>
            <p:nvPr/>
          </p:nvSpPr>
          <p:spPr bwMode="auto">
            <a:xfrm>
              <a:off x="5029200" y="4114800"/>
              <a:ext cx="152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350"/>
                <a:t>statement-n</a:t>
              </a:r>
            </a:p>
          </p:txBody>
        </p:sp>
        <p:sp>
          <p:nvSpPr>
            <p:cNvPr id="77846" name="Rectangle 25"/>
            <p:cNvSpPr>
              <a:spLocks noChangeArrowheads="1"/>
            </p:cNvSpPr>
            <p:nvPr/>
          </p:nvSpPr>
          <p:spPr bwMode="auto">
            <a:xfrm>
              <a:off x="3810000" y="3429000"/>
              <a:ext cx="152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350"/>
                <a:t>statement-3</a:t>
              </a:r>
            </a:p>
          </p:txBody>
        </p:sp>
        <p:sp>
          <p:nvSpPr>
            <p:cNvPr id="77847" name="Rectangle 26"/>
            <p:cNvSpPr>
              <a:spLocks noChangeArrowheads="1"/>
            </p:cNvSpPr>
            <p:nvPr/>
          </p:nvSpPr>
          <p:spPr bwMode="auto">
            <a:xfrm>
              <a:off x="2286000" y="2743200"/>
              <a:ext cx="152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350"/>
                <a:t>statement-2</a:t>
              </a:r>
            </a:p>
          </p:txBody>
        </p:sp>
        <p:sp>
          <p:nvSpPr>
            <p:cNvPr id="77848" name="Rectangle 27"/>
            <p:cNvSpPr>
              <a:spLocks noChangeArrowheads="1"/>
            </p:cNvSpPr>
            <p:nvPr/>
          </p:nvSpPr>
          <p:spPr bwMode="auto">
            <a:xfrm>
              <a:off x="990600" y="1981200"/>
              <a:ext cx="15240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350"/>
                <a:t>statement-1</a:t>
              </a:r>
            </a:p>
          </p:txBody>
        </p:sp>
        <p:sp>
          <p:nvSpPr>
            <p:cNvPr id="77849" name="Oval 28"/>
            <p:cNvSpPr>
              <a:spLocks noChangeArrowheads="1"/>
            </p:cNvSpPr>
            <p:nvPr/>
          </p:nvSpPr>
          <p:spPr bwMode="auto">
            <a:xfrm>
              <a:off x="1371600" y="50292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350"/>
            </a:p>
          </p:txBody>
        </p:sp>
        <p:sp>
          <p:nvSpPr>
            <p:cNvPr id="77850" name="Oval 29"/>
            <p:cNvSpPr>
              <a:spLocks noChangeArrowheads="1"/>
            </p:cNvSpPr>
            <p:nvPr/>
          </p:nvSpPr>
          <p:spPr bwMode="auto">
            <a:xfrm>
              <a:off x="2743200" y="51816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350"/>
            </a:p>
          </p:txBody>
        </p:sp>
        <p:sp>
          <p:nvSpPr>
            <p:cNvPr id="77851" name="Oval 30"/>
            <p:cNvSpPr>
              <a:spLocks noChangeArrowheads="1"/>
            </p:cNvSpPr>
            <p:nvPr/>
          </p:nvSpPr>
          <p:spPr bwMode="auto">
            <a:xfrm>
              <a:off x="4191000" y="51816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350"/>
            </a:p>
          </p:txBody>
        </p:sp>
        <p:sp>
          <p:nvSpPr>
            <p:cNvPr id="77852" name="Oval 31"/>
            <p:cNvSpPr>
              <a:spLocks noChangeArrowheads="1"/>
            </p:cNvSpPr>
            <p:nvPr/>
          </p:nvSpPr>
          <p:spPr bwMode="auto">
            <a:xfrm>
              <a:off x="5638800" y="5181600"/>
              <a:ext cx="381000" cy="381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350"/>
            </a:p>
          </p:txBody>
        </p:sp>
        <p:sp>
          <p:nvSpPr>
            <p:cNvPr id="77853" name="Line 32"/>
            <p:cNvSpPr>
              <a:spLocks noChangeShapeType="1"/>
            </p:cNvSpPr>
            <p:nvPr/>
          </p:nvSpPr>
          <p:spPr bwMode="auto">
            <a:xfrm>
              <a:off x="8153400" y="49530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54" name="Line 33"/>
            <p:cNvSpPr>
              <a:spLocks noChangeShapeType="1"/>
            </p:cNvSpPr>
            <p:nvPr/>
          </p:nvSpPr>
          <p:spPr bwMode="auto">
            <a:xfrm flipH="1">
              <a:off x="6019800" y="5410200"/>
              <a:ext cx="213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55" name="Line 35"/>
            <p:cNvSpPr>
              <a:spLocks noChangeShapeType="1"/>
            </p:cNvSpPr>
            <p:nvPr/>
          </p:nvSpPr>
          <p:spPr bwMode="auto">
            <a:xfrm flipH="1">
              <a:off x="4572000" y="533400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56" name="Line 36"/>
            <p:cNvSpPr>
              <a:spLocks noChangeShapeType="1"/>
            </p:cNvSpPr>
            <p:nvPr/>
          </p:nvSpPr>
          <p:spPr bwMode="auto">
            <a:xfrm flipH="1">
              <a:off x="3124200" y="533400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57" name="Line 37"/>
            <p:cNvSpPr>
              <a:spLocks noChangeShapeType="1"/>
            </p:cNvSpPr>
            <p:nvPr/>
          </p:nvSpPr>
          <p:spPr bwMode="auto">
            <a:xfrm flipH="1">
              <a:off x="1752600" y="5334000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58" name="Line 38"/>
            <p:cNvSpPr>
              <a:spLocks noChangeShapeType="1"/>
            </p:cNvSpPr>
            <p:nvPr/>
          </p:nvSpPr>
          <p:spPr bwMode="auto">
            <a:xfrm flipH="1">
              <a:off x="1600200" y="1447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59" name="Line 39"/>
            <p:cNvSpPr>
              <a:spLocks noChangeShapeType="1"/>
            </p:cNvSpPr>
            <p:nvPr/>
          </p:nvSpPr>
          <p:spPr bwMode="auto">
            <a:xfrm>
              <a:off x="1600200" y="1447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0" name="Line 40"/>
            <p:cNvSpPr>
              <a:spLocks noChangeShapeType="1"/>
            </p:cNvSpPr>
            <p:nvPr/>
          </p:nvSpPr>
          <p:spPr bwMode="auto">
            <a:xfrm>
              <a:off x="1600200" y="2362200"/>
              <a:ext cx="0" cy="259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1" name="Rectangle 42"/>
            <p:cNvSpPr>
              <a:spLocks noChangeArrowheads="1"/>
            </p:cNvSpPr>
            <p:nvPr/>
          </p:nvSpPr>
          <p:spPr bwMode="auto">
            <a:xfrm>
              <a:off x="852054" y="5605105"/>
              <a:ext cx="1788459" cy="3939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350"/>
                <a:t>next statement</a:t>
              </a:r>
            </a:p>
          </p:txBody>
        </p:sp>
        <p:sp>
          <p:nvSpPr>
            <p:cNvPr id="77862" name="Line 43"/>
            <p:cNvSpPr>
              <a:spLocks noChangeShapeType="1"/>
            </p:cNvSpPr>
            <p:nvPr/>
          </p:nvSpPr>
          <p:spPr bwMode="auto">
            <a:xfrm>
              <a:off x="1600200" y="5410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3" name="Line 46"/>
            <p:cNvSpPr>
              <a:spLocks noChangeShapeType="1"/>
            </p:cNvSpPr>
            <p:nvPr/>
          </p:nvSpPr>
          <p:spPr bwMode="auto">
            <a:xfrm>
              <a:off x="2971800" y="3124200"/>
              <a:ext cx="0" cy="2057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4" name="Line 47"/>
            <p:cNvSpPr>
              <a:spLocks noChangeShapeType="1"/>
            </p:cNvSpPr>
            <p:nvPr/>
          </p:nvSpPr>
          <p:spPr bwMode="auto">
            <a:xfrm>
              <a:off x="4419600" y="38100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5" name="Line 48"/>
            <p:cNvSpPr>
              <a:spLocks noChangeShapeType="1"/>
            </p:cNvSpPr>
            <p:nvPr/>
          </p:nvSpPr>
          <p:spPr bwMode="auto">
            <a:xfrm>
              <a:off x="5791200" y="44958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6" name="Line 49"/>
            <p:cNvSpPr>
              <a:spLocks noChangeShapeType="1"/>
            </p:cNvSpPr>
            <p:nvPr/>
          </p:nvSpPr>
          <p:spPr bwMode="auto">
            <a:xfrm>
              <a:off x="2819400" y="838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67" name="Text Box 50"/>
            <p:cNvSpPr txBox="1">
              <a:spLocks noChangeArrowheads="1"/>
            </p:cNvSpPr>
            <p:nvPr/>
          </p:nvSpPr>
          <p:spPr bwMode="auto">
            <a:xfrm>
              <a:off x="3581400" y="1017588"/>
              <a:ext cx="791736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False</a:t>
              </a:r>
            </a:p>
          </p:txBody>
        </p:sp>
        <p:sp>
          <p:nvSpPr>
            <p:cNvPr id="77868" name="Text Box 51"/>
            <p:cNvSpPr txBox="1">
              <a:spLocks noChangeArrowheads="1"/>
            </p:cNvSpPr>
            <p:nvPr/>
          </p:nvSpPr>
          <p:spPr bwMode="auto">
            <a:xfrm>
              <a:off x="4876800" y="1828800"/>
              <a:ext cx="791736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False</a:t>
              </a:r>
            </a:p>
          </p:txBody>
        </p:sp>
        <p:sp>
          <p:nvSpPr>
            <p:cNvPr id="77869" name="Text Box 52"/>
            <p:cNvSpPr txBox="1">
              <a:spLocks noChangeArrowheads="1"/>
            </p:cNvSpPr>
            <p:nvPr/>
          </p:nvSpPr>
          <p:spPr bwMode="auto">
            <a:xfrm>
              <a:off x="6248400" y="2438400"/>
              <a:ext cx="791736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False</a:t>
              </a:r>
            </a:p>
          </p:txBody>
        </p:sp>
        <p:sp>
          <p:nvSpPr>
            <p:cNvPr id="77870" name="Text Box 53"/>
            <p:cNvSpPr txBox="1">
              <a:spLocks noChangeArrowheads="1"/>
            </p:cNvSpPr>
            <p:nvPr/>
          </p:nvSpPr>
          <p:spPr bwMode="auto">
            <a:xfrm>
              <a:off x="7619999" y="3276601"/>
              <a:ext cx="791736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False</a:t>
              </a:r>
            </a:p>
          </p:txBody>
        </p:sp>
        <p:sp>
          <p:nvSpPr>
            <p:cNvPr id="77871" name="Text Box 54"/>
            <p:cNvSpPr txBox="1">
              <a:spLocks noChangeArrowheads="1"/>
            </p:cNvSpPr>
            <p:nvPr/>
          </p:nvSpPr>
          <p:spPr bwMode="auto">
            <a:xfrm>
              <a:off x="1600200" y="990600"/>
              <a:ext cx="712609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True</a:t>
              </a:r>
            </a:p>
          </p:txBody>
        </p:sp>
        <p:sp>
          <p:nvSpPr>
            <p:cNvPr id="77872" name="Text Box 55"/>
            <p:cNvSpPr txBox="1">
              <a:spLocks noChangeArrowheads="1"/>
            </p:cNvSpPr>
            <p:nvPr/>
          </p:nvSpPr>
          <p:spPr bwMode="auto">
            <a:xfrm>
              <a:off x="3047999" y="1752600"/>
              <a:ext cx="712609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True</a:t>
              </a:r>
            </a:p>
          </p:txBody>
        </p:sp>
        <p:sp>
          <p:nvSpPr>
            <p:cNvPr id="77873" name="Text Box 56"/>
            <p:cNvSpPr txBox="1">
              <a:spLocks noChangeArrowheads="1"/>
            </p:cNvSpPr>
            <p:nvPr/>
          </p:nvSpPr>
          <p:spPr bwMode="auto">
            <a:xfrm>
              <a:off x="4648199" y="2514600"/>
              <a:ext cx="712609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True</a:t>
              </a:r>
            </a:p>
          </p:txBody>
        </p:sp>
        <p:sp>
          <p:nvSpPr>
            <p:cNvPr id="77874" name="Text Box 57"/>
            <p:cNvSpPr txBox="1">
              <a:spLocks noChangeArrowheads="1"/>
            </p:cNvSpPr>
            <p:nvPr/>
          </p:nvSpPr>
          <p:spPr bwMode="auto">
            <a:xfrm>
              <a:off x="6019801" y="3276601"/>
              <a:ext cx="712609" cy="350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50"/>
                <a:t>True</a:t>
              </a:r>
            </a:p>
          </p:txBody>
        </p:sp>
        <p:sp>
          <p:nvSpPr>
            <p:cNvPr id="77875" name="Line 58"/>
            <p:cNvSpPr>
              <a:spLocks noChangeShapeType="1"/>
            </p:cNvSpPr>
            <p:nvPr/>
          </p:nvSpPr>
          <p:spPr bwMode="auto">
            <a:xfrm flipH="1">
              <a:off x="2971800" y="22098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76" name="Line 59"/>
            <p:cNvSpPr>
              <a:spLocks noChangeShapeType="1"/>
            </p:cNvSpPr>
            <p:nvPr/>
          </p:nvSpPr>
          <p:spPr bwMode="auto">
            <a:xfrm>
              <a:off x="2971800" y="2209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77" name="Line 61"/>
            <p:cNvSpPr>
              <a:spLocks noChangeShapeType="1"/>
            </p:cNvSpPr>
            <p:nvPr/>
          </p:nvSpPr>
          <p:spPr bwMode="auto">
            <a:xfrm flipH="1">
              <a:off x="4419600" y="29718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78" name="Line 62"/>
            <p:cNvSpPr>
              <a:spLocks noChangeShapeType="1"/>
            </p:cNvSpPr>
            <p:nvPr/>
          </p:nvSpPr>
          <p:spPr bwMode="auto">
            <a:xfrm>
              <a:off x="4419600" y="2971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79" name="Line 63"/>
            <p:cNvSpPr>
              <a:spLocks noChangeShapeType="1"/>
            </p:cNvSpPr>
            <p:nvPr/>
          </p:nvSpPr>
          <p:spPr bwMode="auto">
            <a:xfrm flipH="1">
              <a:off x="57912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7880" name="Line 64"/>
            <p:cNvSpPr>
              <a:spLocks noChangeShapeType="1"/>
            </p:cNvSpPr>
            <p:nvPr/>
          </p:nvSpPr>
          <p:spPr bwMode="auto">
            <a:xfrm>
              <a:off x="5791200" y="38100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7" name="Rectangle 2"/>
          <p:cNvSpPr txBox="1">
            <a:spLocks noChangeArrowheads="1"/>
          </p:cNvSpPr>
          <p:nvPr/>
        </p:nvSpPr>
        <p:spPr>
          <a:xfrm>
            <a:off x="3028950" y="4857750"/>
            <a:ext cx="4457700" cy="5715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endParaRPr lang="en-US" sz="2400" kern="0" dirty="0">
              <a:latin typeface="Arial Rounded MT Bold" pitchFamily="34" charset="0"/>
              <a:ea typeface="+mj-ea"/>
              <a:cs typeface="+mj-cs"/>
            </a:endParaRPr>
          </a:p>
        </p:txBody>
      </p:sp>
      <p:sp>
        <p:nvSpPr>
          <p:cNvPr id="7783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A5FCA1-3121-441B-9950-1559E80EDD80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7783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 Department of CSE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569826-2F2D-4E75-B08E-8EA49023843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0" name="Rectangle 59"/>
          <p:cNvSpPr/>
          <p:nvPr/>
        </p:nvSpPr>
        <p:spPr>
          <a:xfrm>
            <a:off x="2264919" y="731945"/>
            <a:ext cx="42291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n-US" kern="0" dirty="0">
                <a:solidFill>
                  <a:srgbClr val="C00000"/>
                </a:solidFill>
                <a:latin typeface="Arial Rounded MT Bold" pitchFamily="34" charset="0"/>
              </a:rPr>
              <a:t>else-if ladder </a:t>
            </a:r>
            <a:r>
              <a:rPr lang="en-US" kern="0" dirty="0">
                <a:latin typeface="Arial Rounded MT Bold" pitchFamily="34" charset="0"/>
              </a:rPr>
              <a:t>Flow of control</a:t>
            </a:r>
          </a:p>
        </p:txBody>
      </p:sp>
    </p:spTree>
    <p:extLst>
      <p:ext uri="{BB962C8B-B14F-4D97-AF65-F5344CB8AC3E}">
        <p14:creationId xmlns:p14="http://schemas.microsoft.com/office/powerpoint/2010/main" val="349429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Testing for character ranges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14400" y="1600201"/>
            <a:ext cx="6972300" cy="42981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lvl="1" eaLnBrk="1" hangingPunct="1">
              <a:buFontTx/>
              <a:buNone/>
            </a:pPr>
            <a:r>
              <a:rPr lang="en-US" altLang="en-US" b="1" dirty="0"/>
              <a:t>#include&lt;</a:t>
            </a:r>
            <a:r>
              <a:rPr lang="en-US" altLang="en-US" b="1" dirty="0" err="1"/>
              <a:t>stdio.h</a:t>
            </a:r>
            <a:r>
              <a:rPr lang="en-US" altLang="en-US" b="1" dirty="0"/>
              <a:t>&gt;</a:t>
            </a:r>
          </a:p>
          <a:p>
            <a:pPr lvl="1" eaLnBrk="1" hangingPunct="1">
              <a:buFontTx/>
              <a:buNone/>
            </a:pPr>
            <a:r>
              <a:rPr lang="en-US" altLang="en-US" b="1" dirty="0" err="1"/>
              <a:t>int</a:t>
            </a:r>
            <a:r>
              <a:rPr lang="en-US" altLang="en-US" b="1" dirty="0"/>
              <a:t> main()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char </a:t>
            </a:r>
            <a:r>
              <a:rPr lang="en-US" altLang="en-US" b="1" dirty="0" err="1"/>
              <a:t>ch</a:t>
            </a:r>
            <a:r>
              <a:rPr lang="en-US" altLang="en-US" b="1" dirty="0"/>
              <a:t>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(“enter a character\n”);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     scanf(“%c”,&amp;</a:t>
            </a:r>
            <a:r>
              <a:rPr lang="en-US" altLang="en-US" b="1" dirty="0" err="1"/>
              <a:t>ch</a:t>
            </a:r>
            <a:r>
              <a:rPr lang="en-US" altLang="en-US" b="1" dirty="0"/>
              <a:t>);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if (</a:t>
            </a:r>
            <a:r>
              <a:rPr lang="en-US" altLang="en-US" b="1" dirty="0" err="1"/>
              <a:t>ch</a:t>
            </a:r>
            <a:r>
              <a:rPr lang="en-US" altLang="en-US" b="1" dirty="0"/>
              <a:t> &gt;= 'a' &amp;&amp; </a:t>
            </a:r>
            <a:r>
              <a:rPr lang="en-US" altLang="en-US" b="1" dirty="0" err="1"/>
              <a:t>ch</a:t>
            </a:r>
            <a:r>
              <a:rPr lang="en-US" altLang="en-US" b="1" dirty="0"/>
              <a:t> &lt;= 'z') 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	   	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(“lowercase char\n“); 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else if (</a:t>
            </a:r>
            <a:r>
              <a:rPr lang="en-US" altLang="en-US" b="1" dirty="0" err="1"/>
              <a:t>ch</a:t>
            </a:r>
            <a:r>
              <a:rPr lang="en-US" altLang="en-US" b="1" dirty="0"/>
              <a:t> &gt;= ‘A' &amp;&amp; </a:t>
            </a:r>
            <a:r>
              <a:rPr lang="en-US" altLang="en-US" b="1" dirty="0" err="1"/>
              <a:t>ch</a:t>
            </a:r>
            <a:r>
              <a:rPr lang="en-US" altLang="en-US" b="1" dirty="0"/>
              <a:t> &lt;= ‘Z') 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		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(“uppercase char\n“); 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else if (</a:t>
            </a:r>
            <a:r>
              <a:rPr lang="en-US" altLang="en-US" b="1" dirty="0" err="1"/>
              <a:t>ch</a:t>
            </a:r>
            <a:r>
              <a:rPr lang="en-US" altLang="en-US" b="1" dirty="0"/>
              <a:t> &gt;= ‘0' &amp;&amp; </a:t>
            </a:r>
            <a:r>
              <a:rPr lang="en-US" altLang="en-US" b="1" dirty="0" err="1"/>
              <a:t>ch</a:t>
            </a:r>
            <a:r>
              <a:rPr lang="en-US" altLang="en-US" b="1" dirty="0"/>
              <a:t> &lt;= ‘9') 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		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(“digit char\n“);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else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		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 special char\n”);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return 0;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}</a:t>
            </a:r>
          </a:p>
          <a:p>
            <a:pPr lvl="1" eaLnBrk="1" hangingPunct="1">
              <a:buFontTx/>
              <a:buNone/>
            </a:pPr>
            <a:endParaRPr lang="en-US" altLang="en-US" b="1" dirty="0"/>
          </a:p>
          <a:p>
            <a:pPr eaLnBrk="1" hangingPunct="1">
              <a:buFontTx/>
              <a:buNone/>
            </a:pPr>
            <a:endParaRPr lang="en-US" altLang="en-US" sz="1800" b="1" dirty="0"/>
          </a:p>
        </p:txBody>
      </p:sp>
      <p:sp>
        <p:nvSpPr>
          <p:cNvPr id="78853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EC2683-C2B2-4EAE-86E5-6E4F80D96C23}" type="datetime1">
              <a:rPr lang="en-US" altLang="en-US" smtClean="0"/>
              <a:pPr/>
              <a:t>5/4/2022</a:t>
            </a:fld>
            <a:endParaRPr lang="en-US" altLang="en-US"/>
          </a:p>
        </p:txBody>
      </p:sp>
      <p:sp>
        <p:nvSpPr>
          <p:cNvPr id="7885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CSE 1001                            Department of CSE</a:t>
            </a:r>
          </a:p>
        </p:txBody>
      </p:sp>
      <p:sp>
        <p:nvSpPr>
          <p:cNvPr id="7885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6D6A3A-2A63-493E-909A-519D3248F72E}" type="slidenum">
              <a:rPr lang="en-US" altLang="en-US" b="0" smtClean="0"/>
              <a:pPr/>
              <a:t>9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55602011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6BC988-0C38-43AD-81B9-C21C30B9A6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A78DEFC-A8D4-4170-8D25-A3DF62D4F3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10212B-21F9-4F8D-99FD-9915647D6B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1785</TotalTime>
  <Words>1567</Words>
  <Application>Microsoft Office PowerPoint</Application>
  <PresentationFormat>On-screen Show (4:3)</PresentationFormat>
  <Paragraphs>267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Rounded MT Bold</vt:lpstr>
      <vt:lpstr>Calibri</vt:lpstr>
      <vt:lpstr>Courier New</vt:lpstr>
      <vt:lpstr>Gill Sans MT</vt:lpstr>
      <vt:lpstr>Tempus Sans ITC</vt:lpstr>
      <vt:lpstr>Wingdings</vt:lpstr>
      <vt:lpstr>PSUC2018 Template</vt:lpstr>
      <vt:lpstr>Decision Making, Branching</vt:lpstr>
      <vt:lpstr>Nested if-else Statement</vt:lpstr>
      <vt:lpstr>If-else nesting -Explanation</vt:lpstr>
      <vt:lpstr>Smallest among three numbers</vt:lpstr>
      <vt:lpstr>Nested if statements</vt:lpstr>
      <vt:lpstr>The else-if ladder</vt:lpstr>
      <vt:lpstr>else if ladder -Explanation</vt:lpstr>
      <vt:lpstr>PowerPoint Presentation</vt:lpstr>
      <vt:lpstr>Testing for character ranges</vt:lpstr>
      <vt:lpstr>WAP using else-if ladder to calculate grade for the marks entered</vt:lpstr>
      <vt:lpstr>Example: else-if </vt:lpstr>
      <vt:lpstr>Example – multiple choices</vt:lpstr>
      <vt:lpstr>Problem…</vt:lpstr>
      <vt:lpstr>Find the roots of Quadratic equation using if-else statement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Avani Sharma [MU - Jaipur]</cp:lastModifiedBy>
  <cp:revision>46</cp:revision>
  <dcterms:created xsi:type="dcterms:W3CDTF">2018-05-08T11:06:27Z</dcterms:created>
  <dcterms:modified xsi:type="dcterms:W3CDTF">2022-05-04T03:55:57Z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